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5"/>
  </p:notesMasterIdLst>
  <p:sldIdLst>
    <p:sldId id="265" r:id="rId5"/>
    <p:sldId id="306" r:id="rId6"/>
    <p:sldId id="319" r:id="rId7"/>
    <p:sldId id="331" r:id="rId8"/>
    <p:sldId id="320" r:id="rId9"/>
    <p:sldId id="330" r:id="rId10"/>
    <p:sldId id="309" r:id="rId11"/>
    <p:sldId id="256" r:id="rId12"/>
    <p:sldId id="322" r:id="rId13"/>
    <p:sldId id="323" r:id="rId14"/>
    <p:sldId id="310" r:id="rId15"/>
    <p:sldId id="257" r:id="rId16"/>
    <p:sldId id="324" r:id="rId17"/>
    <p:sldId id="280" r:id="rId18"/>
    <p:sldId id="305" r:id="rId19"/>
    <p:sldId id="298" r:id="rId20"/>
    <p:sldId id="303" r:id="rId21"/>
    <p:sldId id="304" r:id="rId22"/>
    <p:sldId id="297" r:id="rId23"/>
    <p:sldId id="299" r:id="rId24"/>
    <p:sldId id="300" r:id="rId25"/>
    <p:sldId id="311" r:id="rId26"/>
    <p:sldId id="259" r:id="rId27"/>
    <p:sldId id="260" r:id="rId28"/>
    <p:sldId id="262" r:id="rId29"/>
    <p:sldId id="279" r:id="rId30"/>
    <p:sldId id="312" r:id="rId31"/>
    <p:sldId id="326" r:id="rId32"/>
    <p:sldId id="275" r:id="rId33"/>
    <p:sldId id="274" r:id="rId34"/>
    <p:sldId id="273" r:id="rId35"/>
    <p:sldId id="258" r:id="rId36"/>
    <p:sldId id="263" r:id="rId37"/>
    <p:sldId id="278" r:id="rId38"/>
    <p:sldId id="272" r:id="rId39"/>
    <p:sldId id="271" r:id="rId40"/>
    <p:sldId id="327" r:id="rId41"/>
    <p:sldId id="301" r:id="rId42"/>
    <p:sldId id="277" r:id="rId43"/>
    <p:sldId id="276" r:id="rId44"/>
    <p:sldId id="313" r:id="rId45"/>
    <p:sldId id="269" r:id="rId46"/>
    <p:sldId id="261" r:id="rId47"/>
    <p:sldId id="302" r:id="rId48"/>
    <p:sldId id="264" r:id="rId49"/>
    <p:sldId id="267" r:id="rId50"/>
    <p:sldId id="266" r:id="rId51"/>
    <p:sldId id="268" r:id="rId52"/>
    <p:sldId id="328" r:id="rId53"/>
    <p:sldId id="329" r:id="rId54"/>
  </p:sldIdLst>
  <p:sldSz cx="9144000" cy="6858000" type="screen4x3"/>
  <p:notesSz cx="7559675" cy="106918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6ED3DD9-365A-436A-8C53-09DC184ADC43}" type="datetimeFigureOut">
              <a:rPr lang="nl-NL" smtClean="0"/>
              <a:t>12-6-2023</a:t>
            </a:fld>
            <a:endParaRPr lang="nl-NL"/>
          </a:p>
        </p:txBody>
      </p:sp>
      <p:sp>
        <p:nvSpPr>
          <p:cNvPr id="4" name="Tijdelijke aanduiding voor dia-afbeelding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B298EAC-82DB-46CB-A969-CDE539CEA9FA}" type="slidenum">
              <a:rPr lang="nl-NL" smtClean="0"/>
              <a:t>‹nr.›</a:t>
            </a:fld>
            <a:endParaRPr lang="nl-NL"/>
          </a:p>
        </p:txBody>
      </p:sp>
    </p:spTree>
    <p:extLst>
      <p:ext uri="{BB962C8B-B14F-4D97-AF65-F5344CB8AC3E}">
        <p14:creationId xmlns:p14="http://schemas.microsoft.com/office/powerpoint/2010/main" val="6412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7BAD7C-DB3D-3AA6-5FE2-8B65E20ECC09}"/>
              </a:ext>
            </a:extLst>
          </p:cNvPr>
          <p:cNvSpPr>
            <a:spLocks noGrp="1" noRot="1" noChangeAspect="1" noResize="1"/>
          </p:cNvSpPr>
          <p:nvPr>
            <p:ph type="sldImg"/>
          </p:nvPr>
        </p:nvSpPr>
        <p:spPr>
          <a:xfrm>
            <a:off x="1144588" y="695325"/>
            <a:ext cx="4568825" cy="3427413"/>
          </a:xfrm>
          <a:solidFill>
            <a:srgbClr val="729FCF"/>
          </a:solidFill>
          <a:ln w="25400">
            <a:solidFill>
              <a:srgbClr val="3465A4"/>
            </a:solidFill>
            <a:prstDash val="solid"/>
          </a:ln>
        </p:spPr>
      </p:sp>
      <p:sp>
        <p:nvSpPr>
          <p:cNvPr id="3" name="Tijdelijke aanduiding voor notities 2">
            <a:extLst>
              <a:ext uri="{FF2B5EF4-FFF2-40B4-BE49-F238E27FC236}">
                <a16:creationId xmlns:a16="http://schemas.microsoft.com/office/drawing/2014/main" id="{699FB781-634E-8FB6-43B2-D3167C9BD327}"/>
              </a:ext>
            </a:extLst>
          </p:cNvPr>
          <p:cNvSpPr txBox="1">
            <a:spLocks noGrp="1"/>
          </p:cNvSpPr>
          <p:nvPr>
            <p:ph type="body" sz="quarter" idx="1"/>
          </p:nvPr>
        </p:nvSpPr>
        <p:spPr/>
        <p:txBody>
          <a:bodyPr/>
          <a:lstStyle/>
          <a:p>
            <a:endParaRPr lang="nl-NL" kern="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B298EAC-82DB-46CB-A969-CDE539CEA9FA}" type="slidenum">
              <a:rPr lang="nl-NL" smtClean="0"/>
              <a:t>10</a:t>
            </a:fld>
            <a:endParaRPr lang="nl-NL"/>
          </a:p>
        </p:txBody>
      </p:sp>
    </p:spTree>
    <p:extLst>
      <p:ext uri="{BB962C8B-B14F-4D97-AF65-F5344CB8AC3E}">
        <p14:creationId xmlns:p14="http://schemas.microsoft.com/office/powerpoint/2010/main" val="57324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7BAD7C-DB3D-3AA6-5FE2-8B65E20ECC09}"/>
              </a:ext>
            </a:extLst>
          </p:cNvPr>
          <p:cNvSpPr>
            <a:spLocks noGrp="1" noRot="1" noChangeAspect="1" noResize="1"/>
          </p:cNvSpPr>
          <p:nvPr>
            <p:ph type="sldImg"/>
          </p:nvPr>
        </p:nvSpPr>
        <p:spPr>
          <a:xfrm>
            <a:off x="1144588" y="695325"/>
            <a:ext cx="4568825" cy="3427413"/>
          </a:xfrm>
          <a:solidFill>
            <a:srgbClr val="729FCF"/>
          </a:solidFill>
          <a:ln w="25400">
            <a:solidFill>
              <a:srgbClr val="3465A4"/>
            </a:solidFill>
            <a:prstDash val="solid"/>
          </a:ln>
        </p:spPr>
      </p:sp>
      <p:sp>
        <p:nvSpPr>
          <p:cNvPr id="3" name="Tijdelijke aanduiding voor notities 2">
            <a:extLst>
              <a:ext uri="{FF2B5EF4-FFF2-40B4-BE49-F238E27FC236}">
                <a16:creationId xmlns:a16="http://schemas.microsoft.com/office/drawing/2014/main" id="{699FB781-634E-8FB6-43B2-D3167C9BD327}"/>
              </a:ext>
            </a:extLst>
          </p:cNvPr>
          <p:cNvSpPr txBox="1">
            <a:spLocks noGrp="1"/>
          </p:cNvSpPr>
          <p:nvPr>
            <p:ph type="body" sz="quarter" idx="1"/>
          </p:nvPr>
        </p:nvSpPr>
        <p:spPr/>
        <p:txBody>
          <a:bodyPr/>
          <a:lstStyle/>
          <a:p>
            <a:endParaRPr lang="nl-NL" kern="1200"/>
          </a:p>
        </p:txBody>
      </p:sp>
    </p:spTree>
    <p:extLst>
      <p:ext uri="{BB962C8B-B14F-4D97-AF65-F5344CB8AC3E}">
        <p14:creationId xmlns:p14="http://schemas.microsoft.com/office/powerpoint/2010/main" val="1949812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7BAD7C-DB3D-3AA6-5FE2-8B65E20ECC09}"/>
              </a:ext>
            </a:extLst>
          </p:cNvPr>
          <p:cNvSpPr>
            <a:spLocks noGrp="1" noRot="1" noChangeAspect="1" noResize="1"/>
          </p:cNvSpPr>
          <p:nvPr>
            <p:ph type="sldImg"/>
          </p:nvPr>
        </p:nvSpPr>
        <p:spPr>
          <a:xfrm>
            <a:off x="1144588" y="695325"/>
            <a:ext cx="4568825" cy="3427413"/>
          </a:xfrm>
          <a:solidFill>
            <a:srgbClr val="729FCF"/>
          </a:solidFill>
          <a:ln w="25400">
            <a:solidFill>
              <a:srgbClr val="3465A4"/>
            </a:solidFill>
            <a:prstDash val="solid"/>
          </a:ln>
        </p:spPr>
      </p:sp>
      <p:sp>
        <p:nvSpPr>
          <p:cNvPr id="3" name="Tijdelijke aanduiding voor notities 2">
            <a:extLst>
              <a:ext uri="{FF2B5EF4-FFF2-40B4-BE49-F238E27FC236}">
                <a16:creationId xmlns:a16="http://schemas.microsoft.com/office/drawing/2014/main" id="{699FB781-634E-8FB6-43B2-D3167C9BD327}"/>
              </a:ext>
            </a:extLst>
          </p:cNvPr>
          <p:cNvSpPr txBox="1">
            <a:spLocks noGrp="1"/>
          </p:cNvSpPr>
          <p:nvPr>
            <p:ph type="body" sz="quarter" idx="1"/>
          </p:nvPr>
        </p:nvSpPr>
        <p:spPr/>
        <p:txBody>
          <a:bodyPr/>
          <a:lstStyle/>
          <a:p>
            <a:endParaRPr lang="nl-NL" kern="1200"/>
          </a:p>
        </p:txBody>
      </p:sp>
    </p:spTree>
    <p:extLst>
      <p:ext uri="{BB962C8B-B14F-4D97-AF65-F5344CB8AC3E}">
        <p14:creationId xmlns:p14="http://schemas.microsoft.com/office/powerpoint/2010/main" val="61770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7BAD7C-DB3D-3AA6-5FE2-8B65E20ECC09}"/>
              </a:ext>
            </a:extLst>
          </p:cNvPr>
          <p:cNvSpPr>
            <a:spLocks noGrp="1" noRot="1" noChangeAspect="1" noResize="1"/>
          </p:cNvSpPr>
          <p:nvPr>
            <p:ph type="sldImg"/>
          </p:nvPr>
        </p:nvSpPr>
        <p:spPr>
          <a:xfrm>
            <a:off x="1144588" y="695325"/>
            <a:ext cx="4568825" cy="3427413"/>
          </a:xfrm>
          <a:solidFill>
            <a:srgbClr val="729FCF"/>
          </a:solidFill>
          <a:ln w="25400">
            <a:solidFill>
              <a:srgbClr val="3465A4"/>
            </a:solidFill>
            <a:prstDash val="solid"/>
          </a:ln>
        </p:spPr>
      </p:sp>
      <p:sp>
        <p:nvSpPr>
          <p:cNvPr id="3" name="Tijdelijke aanduiding voor notities 2">
            <a:extLst>
              <a:ext uri="{FF2B5EF4-FFF2-40B4-BE49-F238E27FC236}">
                <a16:creationId xmlns:a16="http://schemas.microsoft.com/office/drawing/2014/main" id="{699FB781-634E-8FB6-43B2-D3167C9BD327}"/>
              </a:ext>
            </a:extLst>
          </p:cNvPr>
          <p:cNvSpPr txBox="1">
            <a:spLocks noGrp="1"/>
          </p:cNvSpPr>
          <p:nvPr>
            <p:ph type="body" sz="quarter" idx="1"/>
          </p:nvPr>
        </p:nvSpPr>
        <p:spPr/>
        <p:txBody>
          <a:bodyPr/>
          <a:lstStyle/>
          <a:p>
            <a:endParaRPr lang="nl-NL" kern="1200"/>
          </a:p>
        </p:txBody>
      </p:sp>
    </p:spTree>
    <p:extLst>
      <p:ext uri="{BB962C8B-B14F-4D97-AF65-F5344CB8AC3E}">
        <p14:creationId xmlns:p14="http://schemas.microsoft.com/office/powerpoint/2010/main" val="3603552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27BAD7C-DB3D-3AA6-5FE2-8B65E20ECC09}"/>
              </a:ext>
            </a:extLst>
          </p:cNvPr>
          <p:cNvSpPr>
            <a:spLocks noGrp="1" noRot="1" noChangeAspect="1" noResize="1"/>
          </p:cNvSpPr>
          <p:nvPr>
            <p:ph type="sldImg"/>
          </p:nvPr>
        </p:nvSpPr>
        <p:spPr>
          <a:xfrm>
            <a:off x="1144588" y="695325"/>
            <a:ext cx="4568825" cy="3427413"/>
          </a:xfrm>
          <a:solidFill>
            <a:srgbClr val="729FCF"/>
          </a:solidFill>
          <a:ln w="25400">
            <a:solidFill>
              <a:srgbClr val="3465A4"/>
            </a:solidFill>
            <a:prstDash val="solid"/>
          </a:ln>
        </p:spPr>
      </p:sp>
      <p:sp>
        <p:nvSpPr>
          <p:cNvPr id="3" name="Tijdelijke aanduiding voor notities 2">
            <a:extLst>
              <a:ext uri="{FF2B5EF4-FFF2-40B4-BE49-F238E27FC236}">
                <a16:creationId xmlns:a16="http://schemas.microsoft.com/office/drawing/2014/main" id="{699FB781-634E-8FB6-43B2-D3167C9BD327}"/>
              </a:ext>
            </a:extLst>
          </p:cNvPr>
          <p:cNvSpPr txBox="1">
            <a:spLocks noGrp="1"/>
          </p:cNvSpPr>
          <p:nvPr>
            <p:ph type="body" sz="quarter" idx="1"/>
          </p:nvPr>
        </p:nvSpPr>
        <p:spPr/>
        <p:txBody>
          <a:bodyPr/>
          <a:lstStyle/>
          <a:p>
            <a:endParaRPr lang="nl-NL" kern="1200"/>
          </a:p>
        </p:txBody>
      </p:sp>
    </p:spTree>
    <p:extLst>
      <p:ext uri="{BB962C8B-B14F-4D97-AF65-F5344CB8AC3E}">
        <p14:creationId xmlns:p14="http://schemas.microsoft.com/office/powerpoint/2010/main" val="1995592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C31763F6-7A2E-4EA8-8564-95FC3FEE08B0}" type="slidenum">
              <a:t>‹nr.›</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2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2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E3EE94C-62C5-452A-A50C-5DE8708FAD3F}" type="slidenum">
              <a:t>‹nr.›</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3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3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3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3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64F8884A-759D-4FA5-99CF-4F180D35B8B1}" type="slidenum">
              <a:t>‹nr.›</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3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3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3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3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4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4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2BEB3570-2592-4A51-A251-38FA6BD8CCE3}" type="slidenum">
              <a:t>‹nr.›</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nl-NL"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6D76CA2D-A0D3-43D3-9A07-9E572502AA14}" type="slidenum">
              <a:t>‹nr.›</a:t>
            </a:fld>
            <a:endParaRPr/>
          </a:p>
        </p:txBody>
      </p:sp>
      <p:sp>
        <p:nvSpPr>
          <p:cNvPr id="2" name="PlaceHolder 5"/>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C317DDE-5CFD-4E9C-9968-4071469D0B5B}" type="slidenum">
              <a:t>‹nr.›</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1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1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48C6D83B-5CEC-4A6D-9F9F-4112D9D34F20}" type="slidenum">
              <a:t>‹nr.›</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7F8E1D5-3659-49E5-8A43-31827EBA4545}" type="slidenum">
              <a:t>‹nr.›</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nl-NL"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460A3445-D8B2-46AD-B1BD-54895CFAEBC5}" type="slidenum">
              <a:t>‹nr.›</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1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1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1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FC2B70B-E989-4081-A816-B730C5C9D77D}"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2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2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7B0B8ED1-FE36-4A1C-931B-88200E052393}"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nl-NL" sz="4400" b="0" strike="noStrike" spc="-1">
              <a:solidFill>
                <a:srgbClr val="000000"/>
              </a:solidFill>
              <a:latin typeface="Arial"/>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2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2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nl-NL"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C307B908-0ABD-486F-A3B9-9A402776E0A5}"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6" name="blue_box"/>
          <p:cNvPicPr/>
          <p:nvPr/>
        </p:nvPicPr>
        <p:blipFill>
          <a:blip r:embed="rId15"/>
          <a:stretch/>
        </p:blipFill>
        <p:spPr>
          <a:xfrm>
            <a:off x="228600" y="825480"/>
            <a:ext cx="8686080" cy="5206320"/>
          </a:xfrm>
          <a:prstGeom prst="rect">
            <a:avLst/>
          </a:prstGeom>
          <a:ln w="0">
            <a:noFill/>
          </a:ln>
        </p:spPr>
      </p:pic>
      <p:sp>
        <p:nvSpPr>
          <p:cNvPr id="7" name="PlaceHolder 1"/>
          <p:cNvSpPr>
            <a:spLocks noGrp="1"/>
          </p:cNvSpPr>
          <p:nvPr>
            <p:ph type="ftr" idx="1"/>
          </p:nvPr>
        </p:nvSpPr>
        <p:spPr>
          <a:xfrm>
            <a:off x="3124080" y="6552720"/>
            <a:ext cx="2895120" cy="304200"/>
          </a:xfrm>
          <a:prstGeom prst="rect">
            <a:avLst/>
          </a:prstGeom>
          <a:noFill/>
          <a:ln w="0">
            <a:noFill/>
          </a:ln>
        </p:spPr>
        <p:txBody>
          <a:bodyPr lIns="90000" tIns="46800" rIns="90000" bIns="46800" anchor="t">
            <a:noAutofit/>
          </a:bodyPr>
          <a:lstStyle>
            <a:lvl1pPr algn="ctr">
              <a:lnSpc>
                <a:spcPct val="10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nl-NL" sz="1400" b="0" strike="noStrike" spc="-1">
                <a:solidFill>
                  <a:srgbClr val="FFFFFF"/>
                </a:solidFill>
                <a:latin typeface="Impact"/>
                <a:ea typeface="DejaVu Sans"/>
              </a:defRPr>
            </a:lvl1pPr>
          </a:lstStyle>
          <a:p>
            <a:pPr algn="ctr">
              <a:lnSpc>
                <a:spcPct val="10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1400" b="0" strike="noStrike" spc="-1">
                <a:solidFill>
                  <a:srgbClr val="FFFFFF"/>
                </a:solidFill>
                <a:latin typeface="Impact"/>
                <a:ea typeface="DejaVu Sans"/>
              </a:rPr>
              <a:t> </a:t>
            </a:r>
            <a:endParaRPr lang="nl-NL" sz="1400" b="0" strike="noStrike" spc="-1">
              <a:solidFill>
                <a:srgbClr val="000000"/>
              </a:solidFill>
              <a:latin typeface="Times New Roman"/>
            </a:endParaRPr>
          </a:p>
        </p:txBody>
      </p:sp>
      <p:sp>
        <p:nvSpPr>
          <p:cNvPr id="2" name="PlaceHolder 2"/>
          <p:cNvSpPr>
            <a:spLocks noGrp="1"/>
          </p:cNvSpPr>
          <p:nvPr>
            <p:ph type="sldNum" idx="2"/>
          </p:nvPr>
        </p:nvSpPr>
        <p:spPr>
          <a:xfrm>
            <a:off x="7238880" y="6552720"/>
            <a:ext cx="1904400" cy="304200"/>
          </a:xfrm>
          <a:prstGeom prst="rect">
            <a:avLst/>
          </a:prstGeom>
          <a:noFill/>
          <a:ln w="0">
            <a:noFill/>
          </a:ln>
        </p:spPr>
        <p:txBody>
          <a:bodyPr lIns="90000" tIns="46800" rIns="90000" bIns="46800" anchor="t">
            <a:noAutofit/>
          </a:bodyPr>
          <a:lstStyle>
            <a:lvl1pPr algn="r">
              <a:lnSpc>
                <a:spcPct val="10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nl-NL" sz="1400" b="0" strike="noStrike" spc="-1">
                <a:solidFill>
                  <a:srgbClr val="FFFFFF"/>
                </a:solidFill>
                <a:latin typeface="Impact"/>
                <a:ea typeface="DejaVu Sans"/>
              </a:defRPr>
            </a:lvl1pPr>
          </a:lstStyle>
          <a:p>
            <a:pPr algn="r">
              <a:lnSpc>
                <a:spcPct val="10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78369F3-171E-47E6-BCDC-B3C0D7264505}" type="slidenum">
              <a:rPr lang="nl-NL" sz="1400" b="0" strike="noStrike" spc="-1">
                <a:solidFill>
                  <a:srgbClr val="FFFFFF"/>
                </a:solidFill>
                <a:latin typeface="Impact"/>
                <a:ea typeface="DejaVu Sans"/>
              </a:rPr>
              <a:t>‹nr.›</a:t>
            </a:fld>
            <a:endParaRPr lang="nl-NL" sz="1400" b="0" strike="noStrike" spc="-1">
              <a:solidFill>
                <a:srgbClr val="000000"/>
              </a:solidFill>
              <a:latin typeface="Times New Roman"/>
            </a:endParaRPr>
          </a:p>
        </p:txBody>
      </p:sp>
      <p:sp>
        <p:nvSpPr>
          <p:cNvPr id="3" name="PlaceHolder 3"/>
          <p:cNvSpPr>
            <a:spLocks noGrp="1"/>
          </p:cNvSpPr>
          <p:nvPr>
            <p:ph type="dt" idx="3"/>
          </p:nvPr>
        </p:nvSpPr>
        <p:spPr>
          <a:xfrm>
            <a:off x="0" y="6552720"/>
            <a:ext cx="1904400" cy="304200"/>
          </a:xfrm>
          <a:prstGeom prst="rect">
            <a:avLst/>
          </a:prstGeom>
          <a:noFill/>
          <a:ln w="0">
            <a:noFill/>
          </a:ln>
        </p:spPr>
        <p:txBody>
          <a:bodyPr lIns="90000" tIns="46800" rIns="90000" bIns="46800" anchor="t">
            <a:noAutofit/>
          </a:bodyPr>
          <a:lstStyle>
            <a:lvl1pPr>
              <a:defRPr lang="nl-NL" sz="1400" b="0" strike="noStrike" spc="-1">
                <a:solidFill>
                  <a:srgbClr val="000000"/>
                </a:solidFill>
                <a:latin typeface="Times New Roman"/>
              </a:defRPr>
            </a:lvl1pPr>
          </a:lstStyle>
          <a:p>
            <a:r>
              <a:rPr lang="nl-NL" sz="1400" b="0" strike="noStrike" spc="-1">
                <a:solidFill>
                  <a:srgbClr val="000000"/>
                </a:solidFill>
                <a:latin typeface="Times New Roman"/>
              </a:rPr>
              <a:t> </a:t>
            </a:r>
          </a:p>
        </p:txBody>
      </p:sp>
      <p:sp>
        <p:nvSpPr>
          <p:cNvPr id="4" name="PlaceHolder 4"/>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r>
              <a:rPr lang="nl-NL" sz="4400" b="0" strike="noStrike" spc="-1">
                <a:solidFill>
                  <a:srgbClr val="000000"/>
                </a:solidFill>
                <a:latin typeface="Arial"/>
              </a:rPr>
              <a:t>Click to edit the title text format</a:t>
            </a:r>
          </a:p>
        </p:txBody>
      </p:sp>
      <p:sp>
        <p:nvSpPr>
          <p:cNvPr id="5"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nl-NL"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nl-NL"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nl-NL"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8" Type="http://schemas.openxmlformats.org/officeDocument/2006/relationships/hyperlink" Target="https://medium.com/analytics-vidhya/random-forest-classifier-and-its-hyperparameters-8467bec755f6" TargetMode="External"/><Relationship Id="rId13" Type="http://schemas.openxmlformats.org/officeDocument/2006/relationships/hyperlink" Target="https://ianlondon.github.io/blog/encoding-cyclical-features-24hour-time/" TargetMode="External"/><Relationship Id="rId3" Type="http://schemas.openxmlformats.org/officeDocument/2006/relationships/hyperlink" Target="https://algodaily.com/lessons/standardization-and-normalization" TargetMode="External"/><Relationship Id="rId7" Type="http://schemas.openxmlformats.org/officeDocument/2006/relationships/hyperlink" Target="https://www.butlerscientifics.com/single-post/2017/05/22/preparing-your-data-for-autodiscovery-table-like-structure-in-excel" TargetMode="External"/><Relationship Id="rId12" Type="http://schemas.openxmlformats.org/officeDocument/2006/relationships/hyperlink" Target="https://crunchingthedata.com/when-to-use-dbscan/" TargetMode="External"/><Relationship Id="rId2" Type="http://schemas.openxmlformats.org/officeDocument/2006/relationships/hyperlink" Target="https://towardsdatascience.com/the-mathematics-of-machine-learning-894f046c568" TargetMode="External"/><Relationship Id="rId1" Type="http://schemas.openxmlformats.org/officeDocument/2006/relationships/slideLayout" Target="../slideLayouts/slideLayout1.xml"/><Relationship Id="rId6" Type="http://schemas.openxmlformats.org/officeDocument/2006/relationships/hyperlink" Target="https://www.v7labs.com/blog/machine-learning-guide" TargetMode="External"/><Relationship Id="rId11" Type="http://schemas.openxmlformats.org/officeDocument/2006/relationships/hyperlink" Target="https://elitedatascience.com/machine-learning-algorithms" TargetMode="External"/><Relationship Id="rId5" Type="http://schemas.openxmlformats.org/officeDocument/2006/relationships/hyperlink" Target="https://www.javatpoint.com/applications-of-machine-learning" TargetMode="External"/><Relationship Id="rId15" Type="http://schemas.openxmlformats.org/officeDocument/2006/relationships/image" Target="../media/image81.png"/><Relationship Id="rId10" Type="http://schemas.openxmlformats.org/officeDocument/2006/relationships/hyperlink" Target="https://www.altexsoft.com/blog/data-scientist-vs-data-engineer/" TargetMode="External"/><Relationship Id="rId4" Type="http://schemas.openxmlformats.org/officeDocument/2006/relationships/hyperlink" Target="https://thinkinfi.com/naive-bayes-algorithm-in-machine-learning-with-python/" TargetMode="External"/><Relationship Id="rId9" Type="http://schemas.openxmlformats.org/officeDocument/2006/relationships/hyperlink" Target="https://www.datascienceassn.org/content/descriptive-predictive-prescriptive-analytics" TargetMode="External"/><Relationship Id="rId14" Type="http://schemas.openxmlformats.org/officeDocument/2006/relationships/hyperlink" Target="https://www.geeksforgeeks.org/advantages-and-disadvantages-of-logistic-regression/"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linkedin.com/pulse/introduction-market-basket-analysis-association-rule-abhishek-kumar" TargetMode="External"/><Relationship Id="rId13" Type="http://schemas.openxmlformats.org/officeDocument/2006/relationships/hyperlink" Target="https://www.kaggle.com/code/ohseokkim/preprocessing-encoding-categorical-data" TargetMode="External"/><Relationship Id="rId3" Type="http://schemas.openxmlformats.org/officeDocument/2006/relationships/hyperlink" Target="https://www.analyticsvidhya.com/blog/2021/05/importance-of-cross-validation-are-evaluation-metrics-enough/" TargetMode="External"/><Relationship Id="rId7" Type="http://schemas.openxmlformats.org/officeDocument/2006/relationships/hyperlink" Target="https://vitalflux.com/pca-vs-lda-differences-plots-examples/#:~:text=PCA%20is%20an%20unsupervised%20learning,directions%20of%20maximum%20class%20separability" TargetMode="External"/><Relationship Id="rId12" Type="http://schemas.openxmlformats.org/officeDocument/2006/relationships/hyperlink" Target="https://ml-ops.org/content/crisp-ml" TargetMode="External"/><Relationship Id="rId2" Type="http://schemas.openxmlformats.org/officeDocument/2006/relationships/hyperlink" Target="https://www.geeksforgeeks.org/dbscan-clustering-in-ml-density-based-clustering/" TargetMode="External"/><Relationship Id="rId1" Type="http://schemas.openxmlformats.org/officeDocument/2006/relationships/slideLayout" Target="../slideLayouts/slideLayout1.xml"/><Relationship Id="rId6" Type="http://schemas.openxmlformats.org/officeDocument/2006/relationships/hyperlink" Target="https://www.javatpoint.com/k-nearest-neighbor-algorithm-for-machine-learning" TargetMode="External"/><Relationship Id="rId11" Type="http://schemas.openxmlformats.org/officeDocument/2006/relationships/hyperlink" Target="https://www.investopedia.com/terms/t/triple-exponential-moving-average.asp" TargetMode="External"/><Relationship Id="rId5" Type="http://schemas.openxmlformats.org/officeDocument/2006/relationships/hyperlink" Target="https://dhirajkumarblog.medium.com/top-5-advantages-and-disadvantages-of-decision-tree-algorithm-428ebd199d9a" TargetMode="External"/><Relationship Id="rId15" Type="http://schemas.openxmlformats.org/officeDocument/2006/relationships/image" Target="../media/image81.png"/><Relationship Id="rId10" Type="http://schemas.openxmlformats.org/officeDocument/2006/relationships/hyperlink" Target="https://learn.microsoft.com/en-us/azure/machine-learning/component-reference/normalize-data?view=azureml-api-2" TargetMode="External"/><Relationship Id="rId4" Type="http://schemas.openxmlformats.org/officeDocument/2006/relationships/hyperlink" Target="https://doi.org/10.5860/choice.49-3305" TargetMode="External"/><Relationship Id="rId9" Type="http://schemas.openxmlformats.org/officeDocument/2006/relationships/hyperlink" Target="https://www.cs.cornell.edu/courses/cs4780/2018fa/lectures/lecturenote12.html" TargetMode="External"/><Relationship Id="rId14" Type="http://schemas.openxmlformats.org/officeDocument/2006/relationships/hyperlink" Target="https://spinningup.openai.com/en/latest/spinningup/rl_intro2.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plat.ai/blog/confusion-matrix-in-machine-learning/" TargetMode="External"/><Relationship Id="rId13" Type="http://schemas.openxmlformats.org/officeDocument/2006/relationships/hyperlink" Target="https://www.ibm.com/topics/machine-learning#:~:text=the%20next%20step-,What%20is%20machine%20learning%3F,learn%2C%20gradually%20improving%20its%20accuracy" TargetMode="External"/><Relationship Id="rId3" Type="http://schemas.openxmlformats.org/officeDocument/2006/relationships/hyperlink" Target="https://pub.towardsai.net/encoding-categorical-data-the-right-way-4c2831a5755" TargetMode="External"/><Relationship Id="rId7" Type="http://schemas.openxmlformats.org/officeDocument/2006/relationships/hyperlink" Target="https://www.analyticsvidhya.com/blog/2021/10/support-vector-machinessvm-a-complete-guide-for-beginners/" TargetMode="External"/><Relationship Id="rId12" Type="http://schemas.openxmlformats.org/officeDocument/2006/relationships/hyperlink" Target="https://strategyquant.com/doc/strategyquant/walk-forward-matrix/" TargetMode="External"/><Relationship Id="rId2" Type="http://schemas.openxmlformats.org/officeDocument/2006/relationships/hyperlink" Target="https://towardsdatascience.com/the-concept-of-artificial-neurons-perceptrons-in-neural-networks-fab22249cbfc" TargetMode="External"/><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hyperlink" Target="https://medium.com/nerd-for-tech/nominal-and-ordinal-encoding-in-data-science-c93872601f16" TargetMode="External"/><Relationship Id="rId11" Type="http://schemas.openxmlformats.org/officeDocument/2006/relationships/hyperlink" Target="https://www.upgrad.com/blog/naive-bayes-explained/#:~:text=Naive%20Bayes%20is%20suitable%20for,input%20variables%20than%20numerical%20variables" TargetMode="External"/><Relationship Id="rId5" Type="http://schemas.openxmlformats.org/officeDocument/2006/relationships/hyperlink" Target="https://roboticsbiz.com/pros-and-cons-of-random-forest-algorithm/" TargetMode="External"/><Relationship Id="rId15" Type="http://schemas.openxmlformats.org/officeDocument/2006/relationships/hyperlink" Target="https://en.wikipedia.org/wiki/Walk_forward_optimization#:~:text=Walk%20Forward%20Analysis%20does%20optimization,Pardo" TargetMode="External"/><Relationship Id="rId10" Type="http://schemas.openxmlformats.org/officeDocument/2006/relationships/hyperlink" Target="https://stats.stackexchange.com/questions/49540/understanding-stratified-cross-validation" TargetMode="External"/><Relationship Id="rId4" Type="http://schemas.openxmlformats.org/officeDocument/2006/relationships/hyperlink" Target="http://www.cs.tau.ac.il/~nin/Courses/NC05/pr_l13.pdf" TargetMode="External"/><Relationship Id="rId9" Type="http://schemas.openxmlformats.org/officeDocument/2006/relationships/hyperlink" Target="https://medium.com/analytics-vidhya/illustrative-example-of-principal-component-analysis-pca-vs-linear-discriminant-analysis-lda-is-105c431e8907" TargetMode="External"/><Relationship Id="rId14" Type="http://schemas.openxmlformats.org/officeDocument/2006/relationships/hyperlink" Target="https://en.wikipedia.org/wiki/Cross-validation_%28statistics%2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894120" y="3428640"/>
            <a:ext cx="5868140" cy="762120"/>
          </a:xfrm>
          <a:prstGeom prst="rect">
            <a:avLst/>
          </a:prstGeom>
          <a:noFill/>
          <a:ln w="0">
            <a:noFill/>
          </a:ln>
        </p:spPr>
        <p:txBody>
          <a:bodyPr lIns="90000" tIns="46800" rIns="90000" bIns="46800" anchor="ct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6000" b="0" strike="noStrike" spc="-1" dirty="0">
                <a:solidFill>
                  <a:srgbClr val="FFFFFF"/>
                </a:solidFill>
                <a:latin typeface="Impact"/>
              </a:rPr>
              <a:t>Machine Learning</a:t>
            </a:r>
          </a:p>
        </p:txBody>
      </p:sp>
      <p:sp>
        <p:nvSpPr>
          <p:cNvPr id="84" name="PlaceHolder 2"/>
          <p:cNvSpPr>
            <a:spLocks noGrp="1"/>
          </p:cNvSpPr>
          <p:nvPr>
            <p:ph type="subTitle"/>
          </p:nvPr>
        </p:nvSpPr>
        <p:spPr>
          <a:xfrm>
            <a:off x="2967001" y="4105562"/>
            <a:ext cx="5644339" cy="762120"/>
          </a:xfrm>
          <a:prstGeom prst="rect">
            <a:avLst/>
          </a:prstGeom>
          <a:noFill/>
          <a:ln w="0">
            <a:noFill/>
          </a:ln>
        </p:spPr>
        <p:txBody>
          <a:bodyPr lIns="90000" tIns="46800" rIns="90000" bIns="46800" anchor="t">
            <a:noAutofit/>
          </a:bodyPr>
          <a:lstStyle/>
          <a:p>
            <a:pPr algn="r">
              <a:spcBef>
                <a:spcPts val="499"/>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2000" b="1" strike="noStrike" spc="-1" dirty="0">
                <a:solidFill>
                  <a:srgbClr val="FFFFFF"/>
                </a:solidFill>
                <a:latin typeface="Franklin Gothic Demi"/>
              </a:rPr>
              <a:t>A </a:t>
            </a:r>
            <a:r>
              <a:rPr lang="nl-NL" sz="2000" b="1" strike="noStrike" spc="-1" dirty="0" err="1">
                <a:solidFill>
                  <a:srgbClr val="FFFFFF"/>
                </a:solidFill>
                <a:latin typeface="Franklin Gothic Demi"/>
              </a:rPr>
              <a:t>comprehensive</a:t>
            </a:r>
            <a:r>
              <a:rPr lang="nl-NL" sz="2000" b="1" strike="noStrike" spc="-1" dirty="0">
                <a:solidFill>
                  <a:srgbClr val="FFFFFF"/>
                </a:solidFill>
                <a:latin typeface="Franklin Gothic Demi"/>
              </a:rPr>
              <a:t> </a:t>
            </a:r>
            <a:r>
              <a:rPr lang="nl-NL" sz="2000" b="1" strike="noStrike" spc="-1" dirty="0" err="1">
                <a:solidFill>
                  <a:srgbClr val="FFFFFF"/>
                </a:solidFill>
                <a:latin typeface="Franklin Gothic Demi"/>
              </a:rPr>
              <a:t>overview</a:t>
            </a:r>
            <a:endParaRPr lang="nl-NL" sz="2000" b="1" strike="noStrike" spc="-1" dirty="0">
              <a:solidFill>
                <a:srgbClr val="FFFFFF"/>
              </a:solidFill>
              <a:latin typeface="Franklin Gothic Demi"/>
            </a:endParaRPr>
          </a:p>
        </p:txBody>
      </p:sp>
      <p:sp>
        <p:nvSpPr>
          <p:cNvPr id="2" name="PlaceHolder 2">
            <a:extLst>
              <a:ext uri="{FF2B5EF4-FFF2-40B4-BE49-F238E27FC236}">
                <a16:creationId xmlns:a16="http://schemas.microsoft.com/office/drawing/2014/main" id="{C37455CE-5D40-4CCE-DCB3-6E0DEAA1E50B}"/>
              </a:ext>
            </a:extLst>
          </p:cNvPr>
          <p:cNvSpPr>
            <a:spLocks noGrp="1"/>
          </p:cNvSpPr>
          <p:nvPr>
            <p:ph type="subTitle"/>
          </p:nvPr>
        </p:nvSpPr>
        <p:spPr>
          <a:xfrm>
            <a:off x="6286140" y="5181300"/>
            <a:ext cx="2667000" cy="762120"/>
          </a:xfrm>
          <a:prstGeom prst="rect">
            <a:avLst/>
          </a:prstGeom>
          <a:noFill/>
          <a:ln w="0">
            <a:noFill/>
          </a:ln>
        </p:spPr>
        <p:txBody>
          <a:bodyPr lIns="90000" tIns="46800" rIns="90000" bIns="46800" anchor="t">
            <a:noAutofit/>
          </a:bodyPr>
          <a:lstStyle/>
          <a:p>
            <a:pPr>
              <a:spcBef>
                <a:spcPts val="499"/>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2000" b="1" strike="noStrike" spc="-1" dirty="0">
                <a:solidFill>
                  <a:srgbClr val="FFFFFF"/>
                </a:solidFill>
                <a:latin typeface="Franklin Gothic Demi"/>
              </a:rPr>
              <a:t>Marcel van Velzen</a:t>
            </a:r>
          </a:p>
          <a:p>
            <a:pPr>
              <a:spcBef>
                <a:spcPts val="499"/>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2000" b="1" spc="-1" dirty="0">
                <a:solidFill>
                  <a:srgbClr val="FFFFFF"/>
                </a:solidFill>
                <a:latin typeface="Franklin Gothic Demi"/>
              </a:rPr>
              <a:t>Junior Marte </a:t>
            </a:r>
            <a:r>
              <a:rPr lang="nl-NL" sz="2000" b="1" spc="-1" dirty="0" err="1">
                <a:solidFill>
                  <a:srgbClr val="FFFFFF"/>
                </a:solidFill>
                <a:latin typeface="Franklin Gothic Demi"/>
              </a:rPr>
              <a:t>Garcia</a:t>
            </a:r>
            <a:endParaRPr lang="nl-NL" sz="2000" b="1" strike="noStrike" spc="-1" dirty="0">
              <a:solidFill>
                <a:srgbClr val="FFFFFF"/>
              </a:solidFill>
              <a:latin typeface="Franklin Gothic Dem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2" name="Rechthoek 86"/>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buNone/>
            </a:pPr>
            <a:endParaRPr lang="nl-NL" sz="2400" b="0" strike="noStrike" spc="-1">
              <a:solidFill>
                <a:srgbClr val="000000"/>
              </a:solidFill>
              <a:latin typeface="Times New Roman"/>
              <a:ea typeface="DejaVu Sans"/>
            </a:endParaRPr>
          </a:p>
        </p:txBody>
      </p:sp>
      <p:sp>
        <p:nvSpPr>
          <p:cNvPr id="43" name="PlaceHolder 1"/>
          <p:cNvSpPr>
            <a:spLocks noGrp="1"/>
          </p:cNvSpPr>
          <p:nvPr>
            <p:ph type="title"/>
          </p:nvPr>
        </p:nvSpPr>
        <p:spPr>
          <a:xfrm>
            <a:off x="0" y="7596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Tasks</a:t>
            </a:r>
            <a:endParaRPr lang="nl-NL" sz="4000" b="0" strike="noStrike" spc="-1" dirty="0">
              <a:solidFill>
                <a:srgbClr val="000000"/>
              </a:solidFill>
              <a:latin typeface="Arial"/>
            </a:endParaRPr>
          </a:p>
        </p:txBody>
      </p:sp>
      <p:pic>
        <p:nvPicPr>
          <p:cNvPr id="10" name="Afbeelding 9">
            <a:extLst>
              <a:ext uri="{FF2B5EF4-FFF2-40B4-BE49-F238E27FC236}">
                <a16:creationId xmlns:a16="http://schemas.microsoft.com/office/drawing/2014/main" id="{8821AB6E-4F8A-122F-B24C-4B8B7CC3625D}"/>
              </a:ext>
            </a:extLst>
          </p:cNvPr>
          <p:cNvPicPr>
            <a:picLocks noChangeAspect="1"/>
          </p:cNvPicPr>
          <p:nvPr/>
        </p:nvPicPr>
        <p:blipFill>
          <a:blip r:embed="rId4"/>
          <a:stretch>
            <a:fillRect/>
          </a:stretch>
        </p:blipFill>
        <p:spPr>
          <a:xfrm>
            <a:off x="564444" y="950481"/>
            <a:ext cx="5200288" cy="4957038"/>
          </a:xfrm>
          <a:prstGeom prst="rect">
            <a:avLst/>
          </a:prstGeom>
        </p:spPr>
      </p:pic>
      <p:sp>
        <p:nvSpPr>
          <p:cNvPr id="11" name="CustomShape 22">
            <a:extLst>
              <a:ext uri="{FF2B5EF4-FFF2-40B4-BE49-F238E27FC236}">
                <a16:creationId xmlns:a16="http://schemas.microsoft.com/office/drawing/2014/main" id="{920B71F4-1819-42AF-22F1-C696884FD149}"/>
              </a:ext>
            </a:extLst>
          </p:cNvPr>
          <p:cNvSpPr/>
          <p:nvPr/>
        </p:nvSpPr>
        <p:spPr>
          <a:xfrm>
            <a:off x="6388874" y="1097918"/>
            <a:ext cx="230400" cy="257400"/>
          </a:xfrm>
          <a:custGeom>
            <a:avLst/>
            <a:gdLst/>
            <a:ahLst/>
            <a:cxnLst/>
            <a:rect l="l" t="t" r="r" b="b"/>
            <a:pathLst>
              <a:path w="602" h="667">
                <a:moveTo>
                  <a:pt x="314" y="154"/>
                </a:moveTo>
                <a:lnTo>
                  <a:pt x="261" y="85"/>
                </a:lnTo>
                <a:lnTo>
                  <a:pt x="187" y="34"/>
                </a:lnTo>
                <a:lnTo>
                  <a:pt x="121" y="0"/>
                </a:lnTo>
                <a:lnTo>
                  <a:pt x="69" y="9"/>
                </a:lnTo>
                <a:lnTo>
                  <a:pt x="31" y="47"/>
                </a:lnTo>
                <a:lnTo>
                  <a:pt x="0" y="163"/>
                </a:lnTo>
                <a:lnTo>
                  <a:pt x="12" y="296"/>
                </a:lnTo>
                <a:lnTo>
                  <a:pt x="44" y="423"/>
                </a:lnTo>
                <a:lnTo>
                  <a:pt x="78" y="522"/>
                </a:lnTo>
                <a:lnTo>
                  <a:pt x="144" y="625"/>
                </a:lnTo>
                <a:lnTo>
                  <a:pt x="200" y="667"/>
                </a:lnTo>
                <a:lnTo>
                  <a:pt x="278" y="667"/>
                </a:lnTo>
                <a:lnTo>
                  <a:pt x="357" y="638"/>
                </a:lnTo>
                <a:lnTo>
                  <a:pt x="396" y="564"/>
                </a:lnTo>
                <a:lnTo>
                  <a:pt x="418" y="471"/>
                </a:lnTo>
                <a:lnTo>
                  <a:pt x="410" y="355"/>
                </a:lnTo>
                <a:lnTo>
                  <a:pt x="593" y="368"/>
                </a:lnTo>
                <a:lnTo>
                  <a:pt x="602" y="317"/>
                </a:lnTo>
                <a:lnTo>
                  <a:pt x="393" y="296"/>
                </a:lnTo>
                <a:lnTo>
                  <a:pt x="340" y="176"/>
                </a:lnTo>
                <a:lnTo>
                  <a:pt x="314" y="154"/>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2" name="CustomShape 23">
            <a:extLst>
              <a:ext uri="{FF2B5EF4-FFF2-40B4-BE49-F238E27FC236}">
                <a16:creationId xmlns:a16="http://schemas.microsoft.com/office/drawing/2014/main" id="{348D02CB-C0F0-5ECB-01F9-830783F86904}"/>
              </a:ext>
            </a:extLst>
          </p:cNvPr>
          <p:cNvSpPr/>
          <p:nvPr/>
        </p:nvSpPr>
        <p:spPr>
          <a:xfrm>
            <a:off x="6196634" y="1029878"/>
            <a:ext cx="266760" cy="416160"/>
          </a:xfrm>
          <a:custGeom>
            <a:avLst/>
            <a:gdLst/>
            <a:ahLst/>
            <a:cxnLst/>
            <a:rect l="l" t="t" r="r" b="b"/>
            <a:pathLst>
              <a:path w="692" h="1069">
                <a:moveTo>
                  <a:pt x="404" y="25"/>
                </a:moveTo>
                <a:lnTo>
                  <a:pt x="491" y="0"/>
                </a:lnTo>
                <a:lnTo>
                  <a:pt x="560" y="4"/>
                </a:lnTo>
                <a:lnTo>
                  <a:pt x="613" y="42"/>
                </a:lnTo>
                <a:lnTo>
                  <a:pt x="649" y="102"/>
                </a:lnTo>
                <a:lnTo>
                  <a:pt x="635" y="165"/>
                </a:lnTo>
                <a:lnTo>
                  <a:pt x="587" y="165"/>
                </a:lnTo>
                <a:lnTo>
                  <a:pt x="600" y="114"/>
                </a:lnTo>
                <a:lnTo>
                  <a:pt x="560" y="68"/>
                </a:lnTo>
                <a:lnTo>
                  <a:pt x="522" y="51"/>
                </a:lnTo>
                <a:lnTo>
                  <a:pt x="456" y="68"/>
                </a:lnTo>
                <a:lnTo>
                  <a:pt x="483" y="119"/>
                </a:lnTo>
                <a:lnTo>
                  <a:pt x="491" y="165"/>
                </a:lnTo>
                <a:lnTo>
                  <a:pt x="483" y="205"/>
                </a:lnTo>
                <a:lnTo>
                  <a:pt x="417" y="222"/>
                </a:lnTo>
                <a:lnTo>
                  <a:pt x="347" y="209"/>
                </a:lnTo>
                <a:lnTo>
                  <a:pt x="334" y="179"/>
                </a:lnTo>
                <a:lnTo>
                  <a:pt x="260" y="260"/>
                </a:lnTo>
                <a:lnTo>
                  <a:pt x="217" y="350"/>
                </a:lnTo>
                <a:lnTo>
                  <a:pt x="156" y="465"/>
                </a:lnTo>
                <a:lnTo>
                  <a:pt x="117" y="568"/>
                </a:lnTo>
                <a:lnTo>
                  <a:pt x="100" y="667"/>
                </a:lnTo>
                <a:lnTo>
                  <a:pt x="113" y="718"/>
                </a:lnTo>
                <a:lnTo>
                  <a:pt x="183" y="783"/>
                </a:lnTo>
                <a:lnTo>
                  <a:pt x="326" y="838"/>
                </a:lnTo>
                <a:lnTo>
                  <a:pt x="404" y="863"/>
                </a:lnTo>
                <a:lnTo>
                  <a:pt x="483" y="876"/>
                </a:lnTo>
                <a:lnTo>
                  <a:pt x="600" y="923"/>
                </a:lnTo>
                <a:lnTo>
                  <a:pt x="687" y="954"/>
                </a:lnTo>
                <a:lnTo>
                  <a:pt x="692" y="1013"/>
                </a:lnTo>
                <a:lnTo>
                  <a:pt x="649" y="1056"/>
                </a:lnTo>
                <a:lnTo>
                  <a:pt x="596" y="1069"/>
                </a:lnTo>
                <a:lnTo>
                  <a:pt x="517" y="1030"/>
                </a:lnTo>
                <a:lnTo>
                  <a:pt x="334" y="936"/>
                </a:lnTo>
                <a:lnTo>
                  <a:pt x="183" y="872"/>
                </a:lnTo>
                <a:lnTo>
                  <a:pt x="77" y="800"/>
                </a:lnTo>
                <a:lnTo>
                  <a:pt x="8" y="735"/>
                </a:lnTo>
                <a:lnTo>
                  <a:pt x="0" y="658"/>
                </a:lnTo>
                <a:lnTo>
                  <a:pt x="38" y="555"/>
                </a:lnTo>
                <a:lnTo>
                  <a:pt x="117" y="401"/>
                </a:lnTo>
                <a:lnTo>
                  <a:pt x="190" y="273"/>
                </a:lnTo>
                <a:lnTo>
                  <a:pt x="283" y="140"/>
                </a:lnTo>
                <a:lnTo>
                  <a:pt x="352" y="63"/>
                </a:lnTo>
                <a:lnTo>
                  <a:pt x="439" y="25"/>
                </a:lnTo>
                <a:lnTo>
                  <a:pt x="404" y="25"/>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3" name="CustomShape 24">
            <a:extLst>
              <a:ext uri="{FF2B5EF4-FFF2-40B4-BE49-F238E27FC236}">
                <a16:creationId xmlns:a16="http://schemas.microsoft.com/office/drawing/2014/main" id="{4479EF70-BE52-B15E-EDDB-2B6D0EDC72C3}"/>
              </a:ext>
            </a:extLst>
          </p:cNvPr>
          <p:cNvSpPr/>
          <p:nvPr/>
        </p:nvSpPr>
        <p:spPr>
          <a:xfrm>
            <a:off x="6452234" y="1380518"/>
            <a:ext cx="135000" cy="390600"/>
          </a:xfrm>
          <a:custGeom>
            <a:avLst/>
            <a:gdLst/>
            <a:ahLst/>
            <a:cxnLst/>
            <a:rect l="l" t="t" r="r" b="b"/>
            <a:pathLst>
              <a:path w="362" h="1004">
                <a:moveTo>
                  <a:pt x="23" y="78"/>
                </a:moveTo>
                <a:lnTo>
                  <a:pt x="36" y="27"/>
                </a:lnTo>
                <a:lnTo>
                  <a:pt x="93" y="0"/>
                </a:lnTo>
                <a:lnTo>
                  <a:pt x="144" y="0"/>
                </a:lnTo>
                <a:lnTo>
                  <a:pt x="210" y="39"/>
                </a:lnTo>
                <a:lnTo>
                  <a:pt x="272" y="129"/>
                </a:lnTo>
                <a:lnTo>
                  <a:pt x="315" y="223"/>
                </a:lnTo>
                <a:lnTo>
                  <a:pt x="336" y="350"/>
                </a:lnTo>
                <a:lnTo>
                  <a:pt x="355" y="500"/>
                </a:lnTo>
                <a:lnTo>
                  <a:pt x="362" y="645"/>
                </a:lnTo>
                <a:lnTo>
                  <a:pt x="362" y="833"/>
                </a:lnTo>
                <a:lnTo>
                  <a:pt x="336" y="949"/>
                </a:lnTo>
                <a:lnTo>
                  <a:pt x="289" y="991"/>
                </a:lnTo>
                <a:lnTo>
                  <a:pt x="206" y="1004"/>
                </a:lnTo>
                <a:lnTo>
                  <a:pt x="119" y="1001"/>
                </a:lnTo>
                <a:lnTo>
                  <a:pt x="74" y="949"/>
                </a:lnTo>
                <a:lnTo>
                  <a:pt x="49" y="860"/>
                </a:lnTo>
                <a:lnTo>
                  <a:pt x="27" y="770"/>
                </a:lnTo>
                <a:lnTo>
                  <a:pt x="10" y="607"/>
                </a:lnTo>
                <a:lnTo>
                  <a:pt x="0" y="424"/>
                </a:lnTo>
                <a:lnTo>
                  <a:pt x="0" y="210"/>
                </a:lnTo>
                <a:lnTo>
                  <a:pt x="23" y="116"/>
                </a:lnTo>
                <a:lnTo>
                  <a:pt x="23" y="78"/>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4" name="CustomShape 25">
            <a:extLst>
              <a:ext uri="{FF2B5EF4-FFF2-40B4-BE49-F238E27FC236}">
                <a16:creationId xmlns:a16="http://schemas.microsoft.com/office/drawing/2014/main" id="{81B04C53-FD95-BB94-634E-8EA76482B575}"/>
              </a:ext>
            </a:extLst>
          </p:cNvPr>
          <p:cNvSpPr/>
          <p:nvPr/>
        </p:nvSpPr>
        <p:spPr>
          <a:xfrm>
            <a:off x="6518834" y="1391678"/>
            <a:ext cx="211320" cy="298440"/>
          </a:xfrm>
          <a:custGeom>
            <a:avLst/>
            <a:gdLst/>
            <a:ahLst/>
            <a:cxnLst/>
            <a:rect l="l" t="t" r="r" b="b"/>
            <a:pathLst>
              <a:path w="552" h="771">
                <a:moveTo>
                  <a:pt x="30" y="0"/>
                </a:moveTo>
                <a:lnTo>
                  <a:pt x="143" y="13"/>
                </a:lnTo>
                <a:lnTo>
                  <a:pt x="260" y="34"/>
                </a:lnTo>
                <a:lnTo>
                  <a:pt x="383" y="103"/>
                </a:lnTo>
                <a:lnTo>
                  <a:pt x="470" y="154"/>
                </a:lnTo>
                <a:lnTo>
                  <a:pt x="526" y="228"/>
                </a:lnTo>
                <a:lnTo>
                  <a:pt x="552" y="270"/>
                </a:lnTo>
                <a:lnTo>
                  <a:pt x="500" y="395"/>
                </a:lnTo>
                <a:lnTo>
                  <a:pt x="417" y="471"/>
                </a:lnTo>
                <a:lnTo>
                  <a:pt x="317" y="526"/>
                </a:lnTo>
                <a:lnTo>
                  <a:pt x="264" y="561"/>
                </a:lnTo>
                <a:lnTo>
                  <a:pt x="173" y="578"/>
                </a:lnTo>
                <a:lnTo>
                  <a:pt x="169" y="612"/>
                </a:lnTo>
                <a:lnTo>
                  <a:pt x="239" y="642"/>
                </a:lnTo>
                <a:lnTo>
                  <a:pt x="339" y="669"/>
                </a:lnTo>
                <a:lnTo>
                  <a:pt x="434" y="720"/>
                </a:lnTo>
                <a:lnTo>
                  <a:pt x="396" y="758"/>
                </a:lnTo>
                <a:lnTo>
                  <a:pt x="356" y="771"/>
                </a:lnTo>
                <a:lnTo>
                  <a:pt x="300" y="715"/>
                </a:lnTo>
                <a:lnTo>
                  <a:pt x="213" y="680"/>
                </a:lnTo>
                <a:lnTo>
                  <a:pt x="143" y="655"/>
                </a:lnTo>
                <a:lnTo>
                  <a:pt x="143" y="604"/>
                </a:lnTo>
                <a:lnTo>
                  <a:pt x="156" y="549"/>
                </a:lnTo>
                <a:lnTo>
                  <a:pt x="200" y="526"/>
                </a:lnTo>
                <a:lnTo>
                  <a:pt x="339" y="471"/>
                </a:lnTo>
                <a:lnTo>
                  <a:pt x="417" y="386"/>
                </a:lnTo>
                <a:lnTo>
                  <a:pt x="473" y="296"/>
                </a:lnTo>
                <a:lnTo>
                  <a:pt x="460" y="253"/>
                </a:lnTo>
                <a:lnTo>
                  <a:pt x="417" y="201"/>
                </a:lnTo>
                <a:lnTo>
                  <a:pt x="313" y="129"/>
                </a:lnTo>
                <a:lnTo>
                  <a:pt x="187" y="103"/>
                </a:lnTo>
                <a:lnTo>
                  <a:pt x="104" y="99"/>
                </a:lnTo>
                <a:lnTo>
                  <a:pt x="30" y="99"/>
                </a:lnTo>
                <a:lnTo>
                  <a:pt x="0" y="51"/>
                </a:lnTo>
                <a:lnTo>
                  <a:pt x="30" y="0"/>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5" name="CustomShape 26">
            <a:extLst>
              <a:ext uri="{FF2B5EF4-FFF2-40B4-BE49-F238E27FC236}">
                <a16:creationId xmlns:a16="http://schemas.microsoft.com/office/drawing/2014/main" id="{4C765DAA-4C60-A1FC-D6DA-B8F691131179}"/>
              </a:ext>
            </a:extLst>
          </p:cNvPr>
          <p:cNvSpPr/>
          <p:nvPr/>
        </p:nvSpPr>
        <p:spPr>
          <a:xfrm>
            <a:off x="6536474" y="1737638"/>
            <a:ext cx="258840" cy="486000"/>
          </a:xfrm>
          <a:custGeom>
            <a:avLst/>
            <a:gdLst/>
            <a:ahLst/>
            <a:cxnLst/>
            <a:rect l="l" t="t" r="r" b="b"/>
            <a:pathLst>
              <a:path w="673" h="1246">
                <a:moveTo>
                  <a:pt x="78" y="0"/>
                </a:moveTo>
                <a:lnTo>
                  <a:pt x="17" y="0"/>
                </a:lnTo>
                <a:lnTo>
                  <a:pt x="0" y="89"/>
                </a:lnTo>
                <a:lnTo>
                  <a:pt x="44" y="142"/>
                </a:lnTo>
                <a:lnTo>
                  <a:pt x="183" y="266"/>
                </a:lnTo>
                <a:lnTo>
                  <a:pt x="305" y="424"/>
                </a:lnTo>
                <a:lnTo>
                  <a:pt x="384" y="587"/>
                </a:lnTo>
                <a:lnTo>
                  <a:pt x="396" y="693"/>
                </a:lnTo>
                <a:lnTo>
                  <a:pt x="392" y="771"/>
                </a:lnTo>
                <a:lnTo>
                  <a:pt x="358" y="946"/>
                </a:lnTo>
                <a:lnTo>
                  <a:pt x="313" y="1088"/>
                </a:lnTo>
                <a:lnTo>
                  <a:pt x="275" y="1170"/>
                </a:lnTo>
                <a:lnTo>
                  <a:pt x="266" y="1221"/>
                </a:lnTo>
                <a:lnTo>
                  <a:pt x="305" y="1221"/>
                </a:lnTo>
                <a:lnTo>
                  <a:pt x="366" y="1204"/>
                </a:lnTo>
                <a:lnTo>
                  <a:pt x="384" y="1208"/>
                </a:lnTo>
                <a:lnTo>
                  <a:pt x="511" y="1216"/>
                </a:lnTo>
                <a:lnTo>
                  <a:pt x="607" y="1246"/>
                </a:lnTo>
                <a:lnTo>
                  <a:pt x="641" y="1229"/>
                </a:lnTo>
                <a:lnTo>
                  <a:pt x="673" y="1164"/>
                </a:lnTo>
                <a:lnTo>
                  <a:pt x="641" y="1130"/>
                </a:lnTo>
                <a:lnTo>
                  <a:pt x="498" y="1126"/>
                </a:lnTo>
                <a:lnTo>
                  <a:pt x="396" y="1139"/>
                </a:lnTo>
                <a:lnTo>
                  <a:pt x="345" y="1164"/>
                </a:lnTo>
                <a:lnTo>
                  <a:pt x="353" y="1105"/>
                </a:lnTo>
                <a:lnTo>
                  <a:pt x="405" y="1014"/>
                </a:lnTo>
                <a:lnTo>
                  <a:pt x="449" y="874"/>
                </a:lnTo>
                <a:lnTo>
                  <a:pt x="484" y="754"/>
                </a:lnTo>
                <a:lnTo>
                  <a:pt x="458" y="617"/>
                </a:lnTo>
                <a:lnTo>
                  <a:pt x="419" y="471"/>
                </a:lnTo>
                <a:lnTo>
                  <a:pt x="340" y="304"/>
                </a:lnTo>
                <a:lnTo>
                  <a:pt x="226" y="150"/>
                </a:lnTo>
                <a:lnTo>
                  <a:pt x="130" y="38"/>
                </a:lnTo>
                <a:lnTo>
                  <a:pt x="78" y="0"/>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6" name="CustomShape 27">
            <a:extLst>
              <a:ext uri="{FF2B5EF4-FFF2-40B4-BE49-F238E27FC236}">
                <a16:creationId xmlns:a16="http://schemas.microsoft.com/office/drawing/2014/main" id="{013F1FC5-A44E-07DF-CE71-10B0EDD1CB00}"/>
              </a:ext>
            </a:extLst>
          </p:cNvPr>
          <p:cNvSpPr/>
          <p:nvPr/>
        </p:nvSpPr>
        <p:spPr>
          <a:xfrm>
            <a:off x="6369794" y="1737638"/>
            <a:ext cx="171360" cy="493920"/>
          </a:xfrm>
          <a:custGeom>
            <a:avLst/>
            <a:gdLst/>
            <a:ahLst/>
            <a:cxnLst/>
            <a:rect l="l" t="t" r="r" b="b"/>
            <a:pathLst>
              <a:path w="452" h="1270">
                <a:moveTo>
                  <a:pt x="313" y="0"/>
                </a:moveTo>
                <a:lnTo>
                  <a:pt x="256" y="120"/>
                </a:lnTo>
                <a:lnTo>
                  <a:pt x="217" y="295"/>
                </a:lnTo>
                <a:lnTo>
                  <a:pt x="169" y="488"/>
                </a:lnTo>
                <a:lnTo>
                  <a:pt x="126" y="684"/>
                </a:lnTo>
                <a:lnTo>
                  <a:pt x="126" y="757"/>
                </a:lnTo>
                <a:lnTo>
                  <a:pt x="169" y="886"/>
                </a:lnTo>
                <a:lnTo>
                  <a:pt x="230" y="954"/>
                </a:lnTo>
                <a:lnTo>
                  <a:pt x="287" y="1040"/>
                </a:lnTo>
                <a:lnTo>
                  <a:pt x="326" y="1103"/>
                </a:lnTo>
                <a:lnTo>
                  <a:pt x="309" y="1133"/>
                </a:lnTo>
                <a:lnTo>
                  <a:pt x="209" y="1146"/>
                </a:lnTo>
                <a:lnTo>
                  <a:pt x="47" y="1171"/>
                </a:lnTo>
                <a:lnTo>
                  <a:pt x="0" y="1211"/>
                </a:lnTo>
                <a:lnTo>
                  <a:pt x="39" y="1245"/>
                </a:lnTo>
                <a:lnTo>
                  <a:pt x="130" y="1270"/>
                </a:lnTo>
                <a:lnTo>
                  <a:pt x="235" y="1219"/>
                </a:lnTo>
                <a:lnTo>
                  <a:pt x="313" y="1184"/>
                </a:lnTo>
                <a:lnTo>
                  <a:pt x="413" y="1171"/>
                </a:lnTo>
                <a:lnTo>
                  <a:pt x="452" y="1159"/>
                </a:lnTo>
                <a:lnTo>
                  <a:pt x="439" y="1116"/>
                </a:lnTo>
                <a:lnTo>
                  <a:pt x="326" y="1006"/>
                </a:lnTo>
                <a:lnTo>
                  <a:pt x="260" y="890"/>
                </a:lnTo>
                <a:lnTo>
                  <a:pt x="204" y="812"/>
                </a:lnTo>
                <a:lnTo>
                  <a:pt x="196" y="736"/>
                </a:lnTo>
                <a:lnTo>
                  <a:pt x="222" y="608"/>
                </a:lnTo>
                <a:lnTo>
                  <a:pt x="283" y="475"/>
                </a:lnTo>
                <a:lnTo>
                  <a:pt x="348" y="249"/>
                </a:lnTo>
                <a:lnTo>
                  <a:pt x="405" y="116"/>
                </a:lnTo>
                <a:lnTo>
                  <a:pt x="400" y="38"/>
                </a:lnTo>
                <a:lnTo>
                  <a:pt x="348" y="0"/>
                </a:lnTo>
                <a:lnTo>
                  <a:pt x="313" y="0"/>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7" name="CustomShape 39">
            <a:extLst>
              <a:ext uri="{FF2B5EF4-FFF2-40B4-BE49-F238E27FC236}">
                <a16:creationId xmlns:a16="http://schemas.microsoft.com/office/drawing/2014/main" id="{FA53C504-26DF-7B72-69AE-221A6A79BE90}"/>
              </a:ext>
            </a:extLst>
          </p:cNvPr>
          <p:cNvSpPr/>
          <p:nvPr/>
        </p:nvSpPr>
        <p:spPr>
          <a:xfrm>
            <a:off x="7782096" y="2616887"/>
            <a:ext cx="193680" cy="430200"/>
          </a:xfrm>
          <a:custGeom>
            <a:avLst/>
            <a:gdLst/>
            <a:ahLst/>
            <a:cxnLst/>
            <a:rect l="l" t="t" r="r" b="b"/>
            <a:pathLst>
              <a:path w="382" h="830">
                <a:moveTo>
                  <a:pt x="91" y="66"/>
                </a:moveTo>
                <a:lnTo>
                  <a:pt x="132" y="17"/>
                </a:lnTo>
                <a:lnTo>
                  <a:pt x="210" y="0"/>
                </a:lnTo>
                <a:lnTo>
                  <a:pt x="277" y="17"/>
                </a:lnTo>
                <a:lnTo>
                  <a:pt x="314" y="45"/>
                </a:lnTo>
                <a:lnTo>
                  <a:pt x="344" y="99"/>
                </a:lnTo>
                <a:lnTo>
                  <a:pt x="370" y="195"/>
                </a:lnTo>
                <a:lnTo>
                  <a:pt x="382" y="299"/>
                </a:lnTo>
                <a:lnTo>
                  <a:pt x="382" y="486"/>
                </a:lnTo>
                <a:lnTo>
                  <a:pt x="344" y="649"/>
                </a:lnTo>
                <a:lnTo>
                  <a:pt x="288" y="741"/>
                </a:lnTo>
                <a:lnTo>
                  <a:pt x="232" y="794"/>
                </a:lnTo>
                <a:lnTo>
                  <a:pt x="169" y="830"/>
                </a:lnTo>
                <a:lnTo>
                  <a:pt x="80" y="826"/>
                </a:lnTo>
                <a:lnTo>
                  <a:pt x="9" y="771"/>
                </a:lnTo>
                <a:lnTo>
                  <a:pt x="0" y="704"/>
                </a:lnTo>
                <a:lnTo>
                  <a:pt x="35" y="606"/>
                </a:lnTo>
                <a:lnTo>
                  <a:pt x="65" y="494"/>
                </a:lnTo>
                <a:lnTo>
                  <a:pt x="76" y="351"/>
                </a:lnTo>
                <a:lnTo>
                  <a:pt x="57" y="229"/>
                </a:lnTo>
                <a:lnTo>
                  <a:pt x="57" y="139"/>
                </a:lnTo>
                <a:lnTo>
                  <a:pt x="91" y="66"/>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8" name="CustomShape 40">
            <a:extLst>
              <a:ext uri="{FF2B5EF4-FFF2-40B4-BE49-F238E27FC236}">
                <a16:creationId xmlns:a16="http://schemas.microsoft.com/office/drawing/2014/main" id="{EA96DBE4-2074-FDCB-72DB-BDC65504A58E}"/>
              </a:ext>
            </a:extLst>
          </p:cNvPr>
          <p:cNvSpPr/>
          <p:nvPr/>
        </p:nvSpPr>
        <p:spPr>
          <a:xfrm>
            <a:off x="7859856" y="3007487"/>
            <a:ext cx="223920" cy="424080"/>
          </a:xfrm>
          <a:custGeom>
            <a:avLst/>
            <a:gdLst/>
            <a:ahLst/>
            <a:cxnLst/>
            <a:rect l="l" t="t" r="r" b="b"/>
            <a:pathLst>
              <a:path w="437" h="819">
                <a:moveTo>
                  <a:pt x="145" y="34"/>
                </a:moveTo>
                <a:lnTo>
                  <a:pt x="93" y="0"/>
                </a:lnTo>
                <a:lnTo>
                  <a:pt x="26" y="0"/>
                </a:lnTo>
                <a:lnTo>
                  <a:pt x="0" y="45"/>
                </a:lnTo>
                <a:lnTo>
                  <a:pt x="11" y="111"/>
                </a:lnTo>
                <a:lnTo>
                  <a:pt x="71" y="176"/>
                </a:lnTo>
                <a:lnTo>
                  <a:pt x="194" y="236"/>
                </a:lnTo>
                <a:lnTo>
                  <a:pt x="335" y="363"/>
                </a:lnTo>
                <a:lnTo>
                  <a:pt x="357" y="419"/>
                </a:lnTo>
                <a:lnTo>
                  <a:pt x="346" y="445"/>
                </a:lnTo>
                <a:lnTo>
                  <a:pt x="238" y="529"/>
                </a:lnTo>
                <a:lnTo>
                  <a:pt x="112" y="629"/>
                </a:lnTo>
                <a:lnTo>
                  <a:pt x="82" y="672"/>
                </a:lnTo>
                <a:lnTo>
                  <a:pt x="82" y="717"/>
                </a:lnTo>
                <a:lnTo>
                  <a:pt x="179" y="765"/>
                </a:lnTo>
                <a:lnTo>
                  <a:pt x="327" y="819"/>
                </a:lnTo>
                <a:lnTo>
                  <a:pt x="380" y="819"/>
                </a:lnTo>
                <a:lnTo>
                  <a:pt x="437" y="782"/>
                </a:lnTo>
                <a:lnTo>
                  <a:pt x="437" y="754"/>
                </a:lnTo>
                <a:lnTo>
                  <a:pt x="394" y="739"/>
                </a:lnTo>
                <a:lnTo>
                  <a:pt x="205" y="717"/>
                </a:lnTo>
                <a:lnTo>
                  <a:pt x="134" y="698"/>
                </a:lnTo>
                <a:lnTo>
                  <a:pt x="127" y="666"/>
                </a:lnTo>
                <a:lnTo>
                  <a:pt x="249" y="574"/>
                </a:lnTo>
                <a:lnTo>
                  <a:pt x="383" y="485"/>
                </a:lnTo>
                <a:lnTo>
                  <a:pt x="413" y="453"/>
                </a:lnTo>
                <a:lnTo>
                  <a:pt x="424" y="408"/>
                </a:lnTo>
                <a:lnTo>
                  <a:pt x="413" y="346"/>
                </a:lnTo>
                <a:lnTo>
                  <a:pt x="372" y="298"/>
                </a:lnTo>
                <a:lnTo>
                  <a:pt x="238" y="137"/>
                </a:lnTo>
                <a:lnTo>
                  <a:pt x="145" y="34"/>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19" name="CustomShape 41">
            <a:extLst>
              <a:ext uri="{FF2B5EF4-FFF2-40B4-BE49-F238E27FC236}">
                <a16:creationId xmlns:a16="http://schemas.microsoft.com/office/drawing/2014/main" id="{BBACF72C-4060-8B0A-43E3-5AD541A45F8A}"/>
              </a:ext>
            </a:extLst>
          </p:cNvPr>
          <p:cNvSpPr/>
          <p:nvPr/>
        </p:nvSpPr>
        <p:spPr>
          <a:xfrm>
            <a:off x="7558176" y="2986967"/>
            <a:ext cx="279360" cy="451080"/>
          </a:xfrm>
          <a:custGeom>
            <a:avLst/>
            <a:gdLst/>
            <a:ahLst/>
            <a:cxnLst/>
            <a:rect l="l" t="t" r="r" b="b"/>
            <a:pathLst>
              <a:path w="543" h="871">
                <a:moveTo>
                  <a:pt x="295" y="118"/>
                </a:moveTo>
                <a:lnTo>
                  <a:pt x="382" y="43"/>
                </a:lnTo>
                <a:lnTo>
                  <a:pt x="464" y="0"/>
                </a:lnTo>
                <a:lnTo>
                  <a:pt x="516" y="6"/>
                </a:lnTo>
                <a:lnTo>
                  <a:pt x="543" y="43"/>
                </a:lnTo>
                <a:lnTo>
                  <a:pt x="543" y="84"/>
                </a:lnTo>
                <a:lnTo>
                  <a:pt x="527" y="128"/>
                </a:lnTo>
                <a:lnTo>
                  <a:pt x="471" y="154"/>
                </a:lnTo>
                <a:lnTo>
                  <a:pt x="358" y="216"/>
                </a:lnTo>
                <a:lnTo>
                  <a:pt x="291" y="294"/>
                </a:lnTo>
                <a:lnTo>
                  <a:pt x="247" y="386"/>
                </a:lnTo>
                <a:lnTo>
                  <a:pt x="235" y="440"/>
                </a:lnTo>
                <a:lnTo>
                  <a:pt x="295" y="506"/>
                </a:lnTo>
                <a:lnTo>
                  <a:pt x="358" y="603"/>
                </a:lnTo>
                <a:lnTo>
                  <a:pt x="404" y="691"/>
                </a:lnTo>
                <a:lnTo>
                  <a:pt x="415" y="746"/>
                </a:lnTo>
                <a:lnTo>
                  <a:pt x="415" y="779"/>
                </a:lnTo>
                <a:lnTo>
                  <a:pt x="386" y="801"/>
                </a:lnTo>
                <a:lnTo>
                  <a:pt x="291" y="805"/>
                </a:lnTo>
                <a:lnTo>
                  <a:pt x="149" y="837"/>
                </a:lnTo>
                <a:lnTo>
                  <a:pt x="123" y="867"/>
                </a:lnTo>
                <a:lnTo>
                  <a:pt x="100" y="871"/>
                </a:lnTo>
                <a:lnTo>
                  <a:pt x="0" y="837"/>
                </a:lnTo>
                <a:lnTo>
                  <a:pt x="0" y="805"/>
                </a:lnTo>
                <a:lnTo>
                  <a:pt x="44" y="779"/>
                </a:lnTo>
                <a:lnTo>
                  <a:pt x="224" y="746"/>
                </a:lnTo>
                <a:lnTo>
                  <a:pt x="317" y="757"/>
                </a:lnTo>
                <a:lnTo>
                  <a:pt x="363" y="757"/>
                </a:lnTo>
                <a:lnTo>
                  <a:pt x="374" y="738"/>
                </a:lnTo>
                <a:lnTo>
                  <a:pt x="336" y="657"/>
                </a:lnTo>
                <a:lnTo>
                  <a:pt x="258" y="551"/>
                </a:lnTo>
                <a:lnTo>
                  <a:pt x="202" y="474"/>
                </a:lnTo>
                <a:lnTo>
                  <a:pt x="180" y="429"/>
                </a:lnTo>
                <a:lnTo>
                  <a:pt x="180" y="363"/>
                </a:lnTo>
                <a:lnTo>
                  <a:pt x="217" y="253"/>
                </a:lnTo>
                <a:lnTo>
                  <a:pt x="250" y="184"/>
                </a:lnTo>
                <a:lnTo>
                  <a:pt x="295" y="118"/>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0" name="CustomShape 42">
            <a:extLst>
              <a:ext uri="{FF2B5EF4-FFF2-40B4-BE49-F238E27FC236}">
                <a16:creationId xmlns:a16="http://schemas.microsoft.com/office/drawing/2014/main" id="{514C68AE-9DAD-E359-E18F-9AF2C241CA0E}"/>
              </a:ext>
            </a:extLst>
          </p:cNvPr>
          <p:cNvSpPr/>
          <p:nvPr/>
        </p:nvSpPr>
        <p:spPr>
          <a:xfrm>
            <a:off x="7404096" y="2616887"/>
            <a:ext cx="379440" cy="336600"/>
          </a:xfrm>
          <a:custGeom>
            <a:avLst/>
            <a:gdLst/>
            <a:ahLst/>
            <a:cxnLst/>
            <a:rect l="l" t="t" r="r" b="b"/>
            <a:pathLst>
              <a:path w="735" h="651">
                <a:moveTo>
                  <a:pt x="441" y="651"/>
                </a:moveTo>
                <a:lnTo>
                  <a:pt x="486" y="645"/>
                </a:lnTo>
                <a:lnTo>
                  <a:pt x="500" y="609"/>
                </a:lnTo>
                <a:lnTo>
                  <a:pt x="513" y="477"/>
                </a:lnTo>
                <a:lnTo>
                  <a:pt x="581" y="323"/>
                </a:lnTo>
                <a:lnTo>
                  <a:pt x="651" y="252"/>
                </a:lnTo>
                <a:lnTo>
                  <a:pt x="735" y="179"/>
                </a:lnTo>
                <a:lnTo>
                  <a:pt x="727" y="128"/>
                </a:lnTo>
                <a:lnTo>
                  <a:pt x="678" y="100"/>
                </a:lnTo>
                <a:lnTo>
                  <a:pt x="615" y="128"/>
                </a:lnTo>
                <a:lnTo>
                  <a:pt x="547" y="202"/>
                </a:lnTo>
                <a:lnTo>
                  <a:pt x="484" y="365"/>
                </a:lnTo>
                <a:lnTo>
                  <a:pt x="457" y="491"/>
                </a:lnTo>
                <a:lnTo>
                  <a:pt x="438" y="557"/>
                </a:lnTo>
                <a:lnTo>
                  <a:pt x="386" y="533"/>
                </a:lnTo>
                <a:lnTo>
                  <a:pt x="328" y="424"/>
                </a:lnTo>
                <a:lnTo>
                  <a:pt x="279" y="274"/>
                </a:lnTo>
                <a:lnTo>
                  <a:pt x="288" y="206"/>
                </a:lnTo>
                <a:lnTo>
                  <a:pt x="315" y="134"/>
                </a:lnTo>
                <a:lnTo>
                  <a:pt x="326" y="81"/>
                </a:lnTo>
                <a:lnTo>
                  <a:pt x="207" y="79"/>
                </a:lnTo>
                <a:lnTo>
                  <a:pt x="88" y="57"/>
                </a:lnTo>
                <a:lnTo>
                  <a:pt x="33" y="0"/>
                </a:lnTo>
                <a:lnTo>
                  <a:pt x="0" y="27"/>
                </a:lnTo>
                <a:lnTo>
                  <a:pt x="44" y="125"/>
                </a:lnTo>
                <a:lnTo>
                  <a:pt x="139" y="136"/>
                </a:lnTo>
                <a:lnTo>
                  <a:pt x="242" y="147"/>
                </a:lnTo>
                <a:lnTo>
                  <a:pt x="245" y="232"/>
                </a:lnTo>
                <a:lnTo>
                  <a:pt x="255" y="331"/>
                </a:lnTo>
                <a:lnTo>
                  <a:pt x="289" y="442"/>
                </a:lnTo>
                <a:lnTo>
                  <a:pt x="333" y="552"/>
                </a:lnTo>
                <a:lnTo>
                  <a:pt x="398" y="625"/>
                </a:lnTo>
                <a:lnTo>
                  <a:pt x="441" y="651"/>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1" name="CustomShape 43">
            <a:extLst>
              <a:ext uri="{FF2B5EF4-FFF2-40B4-BE49-F238E27FC236}">
                <a16:creationId xmlns:a16="http://schemas.microsoft.com/office/drawing/2014/main" id="{DADB4D3A-0B5E-E77D-A8F5-C1BFD6D89EC6}"/>
              </a:ext>
            </a:extLst>
          </p:cNvPr>
          <p:cNvSpPr/>
          <p:nvPr/>
        </p:nvSpPr>
        <p:spPr>
          <a:xfrm>
            <a:off x="7981896" y="2204327"/>
            <a:ext cx="279360" cy="455760"/>
          </a:xfrm>
          <a:custGeom>
            <a:avLst/>
            <a:gdLst/>
            <a:ahLst/>
            <a:cxnLst/>
            <a:rect l="l" t="t" r="r" b="b"/>
            <a:pathLst>
              <a:path w="541" h="879">
                <a:moveTo>
                  <a:pt x="0" y="871"/>
                </a:moveTo>
                <a:lnTo>
                  <a:pt x="0" y="813"/>
                </a:lnTo>
                <a:lnTo>
                  <a:pt x="33" y="768"/>
                </a:lnTo>
                <a:lnTo>
                  <a:pt x="180" y="717"/>
                </a:lnTo>
                <a:lnTo>
                  <a:pt x="361" y="673"/>
                </a:lnTo>
                <a:lnTo>
                  <a:pt x="465" y="648"/>
                </a:lnTo>
                <a:lnTo>
                  <a:pt x="478" y="625"/>
                </a:lnTo>
                <a:lnTo>
                  <a:pt x="428" y="560"/>
                </a:lnTo>
                <a:lnTo>
                  <a:pt x="330" y="463"/>
                </a:lnTo>
                <a:lnTo>
                  <a:pt x="229" y="382"/>
                </a:lnTo>
                <a:lnTo>
                  <a:pt x="150" y="339"/>
                </a:lnTo>
                <a:lnTo>
                  <a:pt x="105" y="294"/>
                </a:lnTo>
                <a:lnTo>
                  <a:pt x="102" y="261"/>
                </a:lnTo>
                <a:lnTo>
                  <a:pt x="128" y="232"/>
                </a:lnTo>
                <a:lnTo>
                  <a:pt x="191" y="217"/>
                </a:lnTo>
                <a:lnTo>
                  <a:pt x="270" y="161"/>
                </a:lnTo>
                <a:lnTo>
                  <a:pt x="282" y="107"/>
                </a:lnTo>
                <a:lnTo>
                  <a:pt x="282" y="30"/>
                </a:lnTo>
                <a:lnTo>
                  <a:pt x="274" y="0"/>
                </a:lnTo>
                <a:lnTo>
                  <a:pt x="304" y="7"/>
                </a:lnTo>
                <a:lnTo>
                  <a:pt x="346" y="73"/>
                </a:lnTo>
                <a:lnTo>
                  <a:pt x="361" y="144"/>
                </a:lnTo>
                <a:lnTo>
                  <a:pt x="315" y="195"/>
                </a:lnTo>
                <a:lnTo>
                  <a:pt x="274" y="210"/>
                </a:lnTo>
                <a:lnTo>
                  <a:pt x="195" y="251"/>
                </a:lnTo>
                <a:lnTo>
                  <a:pt x="180" y="272"/>
                </a:lnTo>
                <a:lnTo>
                  <a:pt x="191" y="294"/>
                </a:lnTo>
                <a:lnTo>
                  <a:pt x="263" y="354"/>
                </a:lnTo>
                <a:lnTo>
                  <a:pt x="339" y="386"/>
                </a:lnTo>
                <a:lnTo>
                  <a:pt x="439" y="470"/>
                </a:lnTo>
                <a:lnTo>
                  <a:pt x="507" y="570"/>
                </a:lnTo>
                <a:lnTo>
                  <a:pt x="541" y="648"/>
                </a:lnTo>
                <a:lnTo>
                  <a:pt x="530" y="673"/>
                </a:lnTo>
                <a:lnTo>
                  <a:pt x="507" y="691"/>
                </a:lnTo>
                <a:lnTo>
                  <a:pt x="420" y="725"/>
                </a:lnTo>
                <a:lnTo>
                  <a:pt x="248" y="780"/>
                </a:lnTo>
                <a:lnTo>
                  <a:pt x="139" y="828"/>
                </a:lnTo>
                <a:lnTo>
                  <a:pt x="68" y="869"/>
                </a:lnTo>
                <a:lnTo>
                  <a:pt x="22" y="879"/>
                </a:lnTo>
                <a:lnTo>
                  <a:pt x="0" y="871"/>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2" name="CustomShape 44">
            <a:extLst>
              <a:ext uri="{FF2B5EF4-FFF2-40B4-BE49-F238E27FC236}">
                <a16:creationId xmlns:a16="http://schemas.microsoft.com/office/drawing/2014/main" id="{EA933518-A246-8D55-0B40-D00515D37CD1}"/>
              </a:ext>
            </a:extLst>
          </p:cNvPr>
          <p:cNvSpPr/>
          <p:nvPr/>
        </p:nvSpPr>
        <p:spPr>
          <a:xfrm>
            <a:off x="7702536" y="2274167"/>
            <a:ext cx="216000" cy="322200"/>
          </a:xfrm>
          <a:custGeom>
            <a:avLst/>
            <a:gdLst/>
            <a:ahLst/>
            <a:cxnLst/>
            <a:rect l="l" t="t" r="r" b="b"/>
            <a:pathLst>
              <a:path w="422" h="626">
                <a:moveTo>
                  <a:pt x="86" y="509"/>
                </a:moveTo>
                <a:lnTo>
                  <a:pt x="134" y="564"/>
                </a:lnTo>
                <a:lnTo>
                  <a:pt x="213" y="616"/>
                </a:lnTo>
                <a:lnTo>
                  <a:pt x="280" y="626"/>
                </a:lnTo>
                <a:lnTo>
                  <a:pt x="331" y="616"/>
                </a:lnTo>
                <a:lnTo>
                  <a:pt x="392" y="572"/>
                </a:lnTo>
                <a:lnTo>
                  <a:pt x="414" y="483"/>
                </a:lnTo>
                <a:lnTo>
                  <a:pt x="422" y="416"/>
                </a:lnTo>
                <a:lnTo>
                  <a:pt x="403" y="354"/>
                </a:lnTo>
                <a:lnTo>
                  <a:pt x="368" y="277"/>
                </a:lnTo>
                <a:lnTo>
                  <a:pt x="336" y="210"/>
                </a:lnTo>
                <a:lnTo>
                  <a:pt x="331" y="196"/>
                </a:lnTo>
                <a:lnTo>
                  <a:pt x="346" y="118"/>
                </a:lnTo>
                <a:lnTo>
                  <a:pt x="392" y="41"/>
                </a:lnTo>
                <a:lnTo>
                  <a:pt x="399" y="18"/>
                </a:lnTo>
                <a:lnTo>
                  <a:pt x="376" y="0"/>
                </a:lnTo>
                <a:lnTo>
                  <a:pt x="346" y="0"/>
                </a:lnTo>
                <a:lnTo>
                  <a:pt x="314" y="101"/>
                </a:lnTo>
                <a:lnTo>
                  <a:pt x="299" y="166"/>
                </a:lnTo>
                <a:lnTo>
                  <a:pt x="258" y="122"/>
                </a:lnTo>
                <a:lnTo>
                  <a:pt x="223" y="88"/>
                </a:lnTo>
                <a:lnTo>
                  <a:pt x="153" y="63"/>
                </a:lnTo>
                <a:lnTo>
                  <a:pt x="101" y="63"/>
                </a:lnTo>
                <a:lnTo>
                  <a:pt x="22" y="101"/>
                </a:lnTo>
                <a:lnTo>
                  <a:pt x="0" y="206"/>
                </a:lnTo>
                <a:lnTo>
                  <a:pt x="19" y="343"/>
                </a:lnTo>
                <a:lnTo>
                  <a:pt x="52" y="472"/>
                </a:lnTo>
                <a:lnTo>
                  <a:pt x="86" y="509"/>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3" name="CustomShape 45">
            <a:extLst>
              <a:ext uri="{FF2B5EF4-FFF2-40B4-BE49-F238E27FC236}">
                <a16:creationId xmlns:a16="http://schemas.microsoft.com/office/drawing/2014/main" id="{B0FC588E-F3E2-B05A-7BD4-CE9C14B65215}"/>
              </a:ext>
            </a:extLst>
          </p:cNvPr>
          <p:cNvSpPr/>
          <p:nvPr/>
        </p:nvSpPr>
        <p:spPr>
          <a:xfrm rot="20640000">
            <a:off x="7049136" y="2184167"/>
            <a:ext cx="300240" cy="300240"/>
          </a:xfrm>
          <a:prstGeom prst="cube">
            <a:avLst>
              <a:gd name="adj" fmla="val 25000"/>
            </a:avLst>
          </a:prstGeom>
          <a:solidFill>
            <a:srgbClr val="FF0066"/>
          </a:solidFill>
          <a:ln w="936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000000"/>
              </a:solidFill>
              <a:latin typeface="Arial"/>
              <a:ea typeface="DejaVu Sans"/>
            </a:endParaRPr>
          </a:p>
        </p:txBody>
      </p:sp>
      <p:sp>
        <p:nvSpPr>
          <p:cNvPr id="24" name="CustomShape 46">
            <a:extLst>
              <a:ext uri="{FF2B5EF4-FFF2-40B4-BE49-F238E27FC236}">
                <a16:creationId xmlns:a16="http://schemas.microsoft.com/office/drawing/2014/main" id="{3A251E2F-A5BA-40C2-A302-DC3D046544E2}"/>
              </a:ext>
            </a:extLst>
          </p:cNvPr>
          <p:cNvSpPr/>
          <p:nvPr/>
        </p:nvSpPr>
        <p:spPr>
          <a:xfrm rot="19320000">
            <a:off x="7936896" y="1798607"/>
            <a:ext cx="300240" cy="300240"/>
          </a:xfrm>
          <a:prstGeom prst="cube">
            <a:avLst>
              <a:gd name="adj" fmla="val 25000"/>
            </a:avLst>
          </a:prstGeom>
          <a:solidFill>
            <a:srgbClr val="003399"/>
          </a:solidFill>
          <a:ln w="936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5" name="CustomShape 58">
            <a:extLst>
              <a:ext uri="{FF2B5EF4-FFF2-40B4-BE49-F238E27FC236}">
                <a16:creationId xmlns:a16="http://schemas.microsoft.com/office/drawing/2014/main" id="{2621AB99-8385-2E84-3328-9332BFB5ABD0}"/>
              </a:ext>
            </a:extLst>
          </p:cNvPr>
          <p:cNvSpPr/>
          <p:nvPr/>
        </p:nvSpPr>
        <p:spPr>
          <a:xfrm>
            <a:off x="6526754" y="3415881"/>
            <a:ext cx="193680" cy="262080"/>
          </a:xfrm>
          <a:custGeom>
            <a:avLst/>
            <a:gdLst/>
            <a:ahLst/>
            <a:cxnLst/>
            <a:rect l="l" t="t" r="r" b="b"/>
            <a:pathLst>
              <a:path w="509" h="684">
                <a:moveTo>
                  <a:pt x="155" y="248"/>
                </a:moveTo>
                <a:lnTo>
                  <a:pt x="184" y="152"/>
                </a:lnTo>
                <a:lnTo>
                  <a:pt x="222" y="56"/>
                </a:lnTo>
                <a:lnTo>
                  <a:pt x="277" y="8"/>
                </a:lnTo>
                <a:lnTo>
                  <a:pt x="354" y="0"/>
                </a:lnTo>
                <a:lnTo>
                  <a:pt x="416" y="32"/>
                </a:lnTo>
                <a:lnTo>
                  <a:pt x="461" y="84"/>
                </a:lnTo>
                <a:lnTo>
                  <a:pt x="493" y="180"/>
                </a:lnTo>
                <a:lnTo>
                  <a:pt x="509" y="296"/>
                </a:lnTo>
                <a:lnTo>
                  <a:pt x="509" y="415"/>
                </a:lnTo>
                <a:lnTo>
                  <a:pt x="483" y="547"/>
                </a:lnTo>
                <a:lnTo>
                  <a:pt x="416" y="631"/>
                </a:lnTo>
                <a:lnTo>
                  <a:pt x="350" y="684"/>
                </a:lnTo>
                <a:lnTo>
                  <a:pt x="287" y="679"/>
                </a:lnTo>
                <a:lnTo>
                  <a:pt x="232" y="623"/>
                </a:lnTo>
                <a:lnTo>
                  <a:pt x="184" y="527"/>
                </a:lnTo>
                <a:lnTo>
                  <a:pt x="151" y="443"/>
                </a:lnTo>
                <a:lnTo>
                  <a:pt x="151" y="336"/>
                </a:lnTo>
                <a:lnTo>
                  <a:pt x="0" y="312"/>
                </a:lnTo>
                <a:lnTo>
                  <a:pt x="19" y="252"/>
                </a:lnTo>
                <a:lnTo>
                  <a:pt x="155" y="248"/>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6" name="CustomShape 59">
            <a:extLst>
              <a:ext uri="{FF2B5EF4-FFF2-40B4-BE49-F238E27FC236}">
                <a16:creationId xmlns:a16="http://schemas.microsoft.com/office/drawing/2014/main" id="{033FCD36-6CD0-5DF8-3F3C-71B0A9771FCE}"/>
              </a:ext>
            </a:extLst>
          </p:cNvPr>
          <p:cNvSpPr/>
          <p:nvPr/>
        </p:nvSpPr>
        <p:spPr>
          <a:xfrm>
            <a:off x="6659954" y="3199881"/>
            <a:ext cx="255600" cy="598680"/>
          </a:xfrm>
          <a:custGeom>
            <a:avLst/>
            <a:gdLst/>
            <a:ahLst/>
            <a:cxnLst/>
            <a:rect l="l" t="t" r="r" b="b"/>
            <a:pathLst>
              <a:path w="662" h="1532">
                <a:moveTo>
                  <a:pt x="16" y="1520"/>
                </a:moveTo>
                <a:lnTo>
                  <a:pt x="0" y="1444"/>
                </a:lnTo>
                <a:lnTo>
                  <a:pt x="37" y="1383"/>
                </a:lnTo>
                <a:lnTo>
                  <a:pt x="157" y="1311"/>
                </a:lnTo>
                <a:lnTo>
                  <a:pt x="264" y="1231"/>
                </a:lnTo>
                <a:lnTo>
                  <a:pt x="366" y="1098"/>
                </a:lnTo>
                <a:lnTo>
                  <a:pt x="505" y="915"/>
                </a:lnTo>
                <a:lnTo>
                  <a:pt x="542" y="842"/>
                </a:lnTo>
                <a:lnTo>
                  <a:pt x="560" y="770"/>
                </a:lnTo>
                <a:lnTo>
                  <a:pt x="552" y="698"/>
                </a:lnTo>
                <a:lnTo>
                  <a:pt x="519" y="565"/>
                </a:lnTo>
                <a:lnTo>
                  <a:pt x="440" y="398"/>
                </a:lnTo>
                <a:lnTo>
                  <a:pt x="352" y="304"/>
                </a:lnTo>
                <a:lnTo>
                  <a:pt x="275" y="253"/>
                </a:lnTo>
                <a:lnTo>
                  <a:pt x="212" y="245"/>
                </a:lnTo>
                <a:lnTo>
                  <a:pt x="180" y="253"/>
                </a:lnTo>
                <a:lnTo>
                  <a:pt x="176" y="217"/>
                </a:lnTo>
                <a:lnTo>
                  <a:pt x="252" y="205"/>
                </a:lnTo>
                <a:lnTo>
                  <a:pt x="340" y="205"/>
                </a:lnTo>
                <a:lnTo>
                  <a:pt x="278" y="124"/>
                </a:lnTo>
                <a:lnTo>
                  <a:pt x="242" y="60"/>
                </a:lnTo>
                <a:lnTo>
                  <a:pt x="267" y="36"/>
                </a:lnTo>
                <a:lnTo>
                  <a:pt x="366" y="145"/>
                </a:lnTo>
                <a:lnTo>
                  <a:pt x="385" y="161"/>
                </a:lnTo>
                <a:lnTo>
                  <a:pt x="366" y="76"/>
                </a:lnTo>
                <a:lnTo>
                  <a:pt x="352" y="12"/>
                </a:lnTo>
                <a:lnTo>
                  <a:pt x="366" y="0"/>
                </a:lnTo>
                <a:lnTo>
                  <a:pt x="399" y="12"/>
                </a:lnTo>
                <a:lnTo>
                  <a:pt x="428" y="161"/>
                </a:lnTo>
                <a:lnTo>
                  <a:pt x="443" y="157"/>
                </a:lnTo>
                <a:lnTo>
                  <a:pt x="443" y="40"/>
                </a:lnTo>
                <a:lnTo>
                  <a:pt x="472" y="28"/>
                </a:lnTo>
                <a:lnTo>
                  <a:pt x="494" y="48"/>
                </a:lnTo>
                <a:lnTo>
                  <a:pt x="483" y="205"/>
                </a:lnTo>
                <a:lnTo>
                  <a:pt x="476" y="269"/>
                </a:lnTo>
                <a:lnTo>
                  <a:pt x="494" y="398"/>
                </a:lnTo>
                <a:lnTo>
                  <a:pt x="552" y="533"/>
                </a:lnTo>
                <a:lnTo>
                  <a:pt x="614" y="690"/>
                </a:lnTo>
                <a:lnTo>
                  <a:pt x="662" y="806"/>
                </a:lnTo>
                <a:lnTo>
                  <a:pt x="659" y="866"/>
                </a:lnTo>
                <a:lnTo>
                  <a:pt x="571" y="975"/>
                </a:lnTo>
                <a:lnTo>
                  <a:pt x="450" y="1110"/>
                </a:lnTo>
                <a:lnTo>
                  <a:pt x="352" y="1243"/>
                </a:lnTo>
                <a:lnTo>
                  <a:pt x="231" y="1420"/>
                </a:lnTo>
                <a:lnTo>
                  <a:pt x="132" y="1508"/>
                </a:lnTo>
                <a:lnTo>
                  <a:pt x="55" y="1532"/>
                </a:lnTo>
                <a:lnTo>
                  <a:pt x="16" y="1520"/>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7" name="CustomShape 60">
            <a:extLst>
              <a:ext uri="{FF2B5EF4-FFF2-40B4-BE49-F238E27FC236}">
                <a16:creationId xmlns:a16="http://schemas.microsoft.com/office/drawing/2014/main" id="{8AEE67C9-71CA-D67F-7BC6-0141428B5C6E}"/>
              </a:ext>
            </a:extLst>
          </p:cNvPr>
          <p:cNvSpPr/>
          <p:nvPr/>
        </p:nvSpPr>
        <p:spPr>
          <a:xfrm>
            <a:off x="6145874" y="3765081"/>
            <a:ext cx="471600" cy="298440"/>
          </a:xfrm>
          <a:custGeom>
            <a:avLst/>
            <a:gdLst/>
            <a:ahLst/>
            <a:cxnLst/>
            <a:rect l="l" t="t" r="r" b="b"/>
            <a:pathLst>
              <a:path w="1213" h="771">
                <a:moveTo>
                  <a:pt x="246" y="622"/>
                </a:moveTo>
                <a:lnTo>
                  <a:pt x="422" y="614"/>
                </a:lnTo>
                <a:lnTo>
                  <a:pt x="582" y="590"/>
                </a:lnTo>
                <a:lnTo>
                  <a:pt x="682" y="562"/>
                </a:lnTo>
                <a:lnTo>
                  <a:pt x="825" y="471"/>
                </a:lnTo>
                <a:lnTo>
                  <a:pt x="927" y="383"/>
                </a:lnTo>
                <a:lnTo>
                  <a:pt x="1059" y="275"/>
                </a:lnTo>
                <a:lnTo>
                  <a:pt x="1121" y="207"/>
                </a:lnTo>
                <a:lnTo>
                  <a:pt x="1169" y="160"/>
                </a:lnTo>
                <a:lnTo>
                  <a:pt x="1213" y="108"/>
                </a:lnTo>
                <a:lnTo>
                  <a:pt x="1213" y="52"/>
                </a:lnTo>
                <a:lnTo>
                  <a:pt x="1165" y="0"/>
                </a:lnTo>
                <a:lnTo>
                  <a:pt x="1135" y="12"/>
                </a:lnTo>
                <a:lnTo>
                  <a:pt x="1056" y="120"/>
                </a:lnTo>
                <a:lnTo>
                  <a:pt x="968" y="243"/>
                </a:lnTo>
                <a:lnTo>
                  <a:pt x="880" y="359"/>
                </a:lnTo>
                <a:lnTo>
                  <a:pt x="751" y="455"/>
                </a:lnTo>
                <a:lnTo>
                  <a:pt x="641" y="519"/>
                </a:lnTo>
                <a:lnTo>
                  <a:pt x="520" y="550"/>
                </a:lnTo>
                <a:lnTo>
                  <a:pt x="352" y="554"/>
                </a:lnTo>
                <a:lnTo>
                  <a:pt x="253" y="554"/>
                </a:lnTo>
                <a:lnTo>
                  <a:pt x="169" y="483"/>
                </a:lnTo>
                <a:lnTo>
                  <a:pt x="147" y="435"/>
                </a:lnTo>
                <a:lnTo>
                  <a:pt x="110" y="435"/>
                </a:lnTo>
                <a:lnTo>
                  <a:pt x="136" y="495"/>
                </a:lnTo>
                <a:lnTo>
                  <a:pt x="176" y="550"/>
                </a:lnTo>
                <a:lnTo>
                  <a:pt x="77" y="526"/>
                </a:lnTo>
                <a:lnTo>
                  <a:pt x="4" y="515"/>
                </a:lnTo>
                <a:lnTo>
                  <a:pt x="4" y="538"/>
                </a:lnTo>
                <a:lnTo>
                  <a:pt x="69" y="554"/>
                </a:lnTo>
                <a:lnTo>
                  <a:pt x="114" y="586"/>
                </a:lnTo>
                <a:lnTo>
                  <a:pt x="154" y="590"/>
                </a:lnTo>
                <a:lnTo>
                  <a:pt x="92" y="614"/>
                </a:lnTo>
                <a:lnTo>
                  <a:pt x="0" y="638"/>
                </a:lnTo>
                <a:lnTo>
                  <a:pt x="4" y="662"/>
                </a:lnTo>
                <a:lnTo>
                  <a:pt x="33" y="670"/>
                </a:lnTo>
                <a:lnTo>
                  <a:pt x="121" y="638"/>
                </a:lnTo>
                <a:lnTo>
                  <a:pt x="176" y="634"/>
                </a:lnTo>
                <a:lnTo>
                  <a:pt x="143" y="670"/>
                </a:lnTo>
                <a:lnTo>
                  <a:pt x="92" y="730"/>
                </a:lnTo>
                <a:lnTo>
                  <a:pt x="69" y="746"/>
                </a:lnTo>
                <a:lnTo>
                  <a:pt x="88" y="771"/>
                </a:lnTo>
                <a:lnTo>
                  <a:pt x="133" y="742"/>
                </a:lnTo>
                <a:lnTo>
                  <a:pt x="191" y="682"/>
                </a:lnTo>
                <a:lnTo>
                  <a:pt x="246" y="622"/>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8" name="CustomShape 61">
            <a:extLst>
              <a:ext uri="{FF2B5EF4-FFF2-40B4-BE49-F238E27FC236}">
                <a16:creationId xmlns:a16="http://schemas.microsoft.com/office/drawing/2014/main" id="{157C0CC6-1532-F2D0-0861-3A8E58928E7A}"/>
              </a:ext>
            </a:extLst>
          </p:cNvPr>
          <p:cNvSpPr/>
          <p:nvPr/>
        </p:nvSpPr>
        <p:spPr>
          <a:xfrm>
            <a:off x="6587234" y="3733041"/>
            <a:ext cx="274680" cy="414360"/>
          </a:xfrm>
          <a:custGeom>
            <a:avLst/>
            <a:gdLst/>
            <a:ahLst/>
            <a:cxnLst/>
            <a:rect l="l" t="t" r="r" b="b"/>
            <a:pathLst>
              <a:path w="711" h="1063">
                <a:moveTo>
                  <a:pt x="44" y="120"/>
                </a:moveTo>
                <a:lnTo>
                  <a:pt x="73" y="36"/>
                </a:lnTo>
                <a:lnTo>
                  <a:pt x="121" y="0"/>
                </a:lnTo>
                <a:lnTo>
                  <a:pt x="165" y="0"/>
                </a:lnTo>
                <a:lnTo>
                  <a:pt x="209" y="24"/>
                </a:lnTo>
                <a:lnTo>
                  <a:pt x="253" y="72"/>
                </a:lnTo>
                <a:lnTo>
                  <a:pt x="275" y="156"/>
                </a:lnTo>
                <a:lnTo>
                  <a:pt x="287" y="240"/>
                </a:lnTo>
                <a:lnTo>
                  <a:pt x="308" y="323"/>
                </a:lnTo>
                <a:lnTo>
                  <a:pt x="349" y="415"/>
                </a:lnTo>
                <a:lnTo>
                  <a:pt x="418" y="511"/>
                </a:lnTo>
                <a:lnTo>
                  <a:pt x="485" y="575"/>
                </a:lnTo>
                <a:lnTo>
                  <a:pt x="583" y="622"/>
                </a:lnTo>
                <a:lnTo>
                  <a:pt x="667" y="694"/>
                </a:lnTo>
                <a:lnTo>
                  <a:pt x="711" y="766"/>
                </a:lnTo>
                <a:lnTo>
                  <a:pt x="704" y="826"/>
                </a:lnTo>
                <a:lnTo>
                  <a:pt x="693" y="898"/>
                </a:lnTo>
                <a:lnTo>
                  <a:pt x="660" y="946"/>
                </a:lnTo>
                <a:lnTo>
                  <a:pt x="605" y="1005"/>
                </a:lnTo>
                <a:lnTo>
                  <a:pt x="524" y="1049"/>
                </a:lnTo>
                <a:lnTo>
                  <a:pt x="462" y="1063"/>
                </a:lnTo>
                <a:lnTo>
                  <a:pt x="374" y="1041"/>
                </a:lnTo>
                <a:lnTo>
                  <a:pt x="294" y="993"/>
                </a:lnTo>
                <a:lnTo>
                  <a:pt x="209" y="922"/>
                </a:lnTo>
                <a:lnTo>
                  <a:pt x="151" y="838"/>
                </a:lnTo>
                <a:lnTo>
                  <a:pt x="96" y="730"/>
                </a:lnTo>
                <a:lnTo>
                  <a:pt x="51" y="606"/>
                </a:lnTo>
                <a:lnTo>
                  <a:pt x="22" y="499"/>
                </a:lnTo>
                <a:lnTo>
                  <a:pt x="8" y="395"/>
                </a:lnTo>
                <a:lnTo>
                  <a:pt x="0" y="251"/>
                </a:lnTo>
                <a:lnTo>
                  <a:pt x="22" y="156"/>
                </a:lnTo>
                <a:lnTo>
                  <a:pt x="44" y="120"/>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29" name="CustomShape 62">
            <a:extLst>
              <a:ext uri="{FF2B5EF4-FFF2-40B4-BE49-F238E27FC236}">
                <a16:creationId xmlns:a16="http://schemas.microsoft.com/office/drawing/2014/main" id="{64DECBB2-C831-1F8C-4C6F-6F009715D0FB}"/>
              </a:ext>
            </a:extLst>
          </p:cNvPr>
          <p:cNvSpPr/>
          <p:nvPr/>
        </p:nvSpPr>
        <p:spPr>
          <a:xfrm>
            <a:off x="6818714" y="3914121"/>
            <a:ext cx="474840" cy="374760"/>
          </a:xfrm>
          <a:custGeom>
            <a:avLst/>
            <a:gdLst/>
            <a:ahLst/>
            <a:cxnLst/>
            <a:rect l="l" t="t" r="r" b="b"/>
            <a:pathLst>
              <a:path w="1219" h="964">
                <a:moveTo>
                  <a:pt x="136" y="304"/>
                </a:moveTo>
                <a:lnTo>
                  <a:pt x="253" y="195"/>
                </a:lnTo>
                <a:lnTo>
                  <a:pt x="396" y="96"/>
                </a:lnTo>
                <a:lnTo>
                  <a:pt x="487" y="36"/>
                </a:lnTo>
                <a:lnTo>
                  <a:pt x="560" y="16"/>
                </a:lnTo>
                <a:lnTo>
                  <a:pt x="618" y="0"/>
                </a:lnTo>
                <a:lnTo>
                  <a:pt x="670" y="24"/>
                </a:lnTo>
                <a:lnTo>
                  <a:pt x="703" y="100"/>
                </a:lnTo>
                <a:lnTo>
                  <a:pt x="725" y="304"/>
                </a:lnTo>
                <a:lnTo>
                  <a:pt x="725" y="552"/>
                </a:lnTo>
                <a:lnTo>
                  <a:pt x="725" y="711"/>
                </a:lnTo>
                <a:lnTo>
                  <a:pt x="751" y="808"/>
                </a:lnTo>
                <a:lnTo>
                  <a:pt x="802" y="792"/>
                </a:lnTo>
                <a:lnTo>
                  <a:pt x="839" y="733"/>
                </a:lnTo>
                <a:lnTo>
                  <a:pt x="911" y="663"/>
                </a:lnTo>
                <a:lnTo>
                  <a:pt x="1025" y="623"/>
                </a:lnTo>
                <a:lnTo>
                  <a:pt x="1102" y="623"/>
                </a:lnTo>
                <a:lnTo>
                  <a:pt x="1219" y="647"/>
                </a:lnTo>
                <a:lnTo>
                  <a:pt x="1212" y="695"/>
                </a:lnTo>
                <a:lnTo>
                  <a:pt x="1187" y="736"/>
                </a:lnTo>
                <a:lnTo>
                  <a:pt x="1147" y="744"/>
                </a:lnTo>
                <a:lnTo>
                  <a:pt x="1102" y="719"/>
                </a:lnTo>
                <a:lnTo>
                  <a:pt x="1037" y="687"/>
                </a:lnTo>
                <a:lnTo>
                  <a:pt x="970" y="687"/>
                </a:lnTo>
                <a:lnTo>
                  <a:pt x="882" y="748"/>
                </a:lnTo>
                <a:lnTo>
                  <a:pt x="828" y="840"/>
                </a:lnTo>
                <a:lnTo>
                  <a:pt x="816" y="916"/>
                </a:lnTo>
                <a:lnTo>
                  <a:pt x="794" y="964"/>
                </a:lnTo>
                <a:lnTo>
                  <a:pt x="706" y="960"/>
                </a:lnTo>
                <a:lnTo>
                  <a:pt x="703" y="888"/>
                </a:lnTo>
                <a:lnTo>
                  <a:pt x="673" y="784"/>
                </a:lnTo>
                <a:lnTo>
                  <a:pt x="663" y="675"/>
                </a:lnTo>
                <a:lnTo>
                  <a:pt x="670" y="532"/>
                </a:lnTo>
                <a:lnTo>
                  <a:pt x="659" y="328"/>
                </a:lnTo>
                <a:lnTo>
                  <a:pt x="652" y="195"/>
                </a:lnTo>
                <a:lnTo>
                  <a:pt x="630" y="147"/>
                </a:lnTo>
                <a:lnTo>
                  <a:pt x="586" y="100"/>
                </a:lnTo>
                <a:lnTo>
                  <a:pt x="539" y="100"/>
                </a:lnTo>
                <a:lnTo>
                  <a:pt x="472" y="147"/>
                </a:lnTo>
                <a:lnTo>
                  <a:pt x="384" y="241"/>
                </a:lnTo>
                <a:lnTo>
                  <a:pt x="275" y="360"/>
                </a:lnTo>
                <a:lnTo>
                  <a:pt x="165" y="472"/>
                </a:lnTo>
                <a:lnTo>
                  <a:pt x="110" y="508"/>
                </a:lnTo>
                <a:lnTo>
                  <a:pt x="44" y="508"/>
                </a:lnTo>
                <a:lnTo>
                  <a:pt x="0" y="456"/>
                </a:lnTo>
                <a:lnTo>
                  <a:pt x="3" y="372"/>
                </a:lnTo>
                <a:lnTo>
                  <a:pt x="48" y="328"/>
                </a:lnTo>
                <a:lnTo>
                  <a:pt x="98" y="316"/>
                </a:lnTo>
                <a:lnTo>
                  <a:pt x="136" y="304"/>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0" name="CustomShape 63">
            <a:extLst>
              <a:ext uri="{FF2B5EF4-FFF2-40B4-BE49-F238E27FC236}">
                <a16:creationId xmlns:a16="http://schemas.microsoft.com/office/drawing/2014/main" id="{010DD6A7-3CF3-78A5-F017-28D1E4348CF8}"/>
              </a:ext>
            </a:extLst>
          </p:cNvPr>
          <p:cNvSpPr/>
          <p:nvPr/>
        </p:nvSpPr>
        <p:spPr>
          <a:xfrm>
            <a:off x="6793514" y="4079361"/>
            <a:ext cx="322200" cy="392040"/>
          </a:xfrm>
          <a:custGeom>
            <a:avLst/>
            <a:gdLst/>
            <a:ahLst/>
            <a:cxnLst/>
            <a:rect l="l" t="t" r="r" b="b"/>
            <a:pathLst>
              <a:path w="834" h="1012">
                <a:moveTo>
                  <a:pt x="0" y="85"/>
                </a:moveTo>
                <a:lnTo>
                  <a:pt x="26" y="21"/>
                </a:lnTo>
                <a:lnTo>
                  <a:pt x="81" y="0"/>
                </a:lnTo>
                <a:lnTo>
                  <a:pt x="157" y="9"/>
                </a:lnTo>
                <a:lnTo>
                  <a:pt x="176" y="69"/>
                </a:lnTo>
                <a:lnTo>
                  <a:pt x="147" y="302"/>
                </a:lnTo>
                <a:lnTo>
                  <a:pt x="143" y="478"/>
                </a:lnTo>
                <a:lnTo>
                  <a:pt x="136" y="578"/>
                </a:lnTo>
                <a:lnTo>
                  <a:pt x="136" y="598"/>
                </a:lnTo>
                <a:lnTo>
                  <a:pt x="154" y="695"/>
                </a:lnTo>
                <a:lnTo>
                  <a:pt x="202" y="711"/>
                </a:lnTo>
                <a:lnTo>
                  <a:pt x="264" y="695"/>
                </a:lnTo>
                <a:lnTo>
                  <a:pt x="355" y="639"/>
                </a:lnTo>
                <a:lnTo>
                  <a:pt x="454" y="611"/>
                </a:lnTo>
                <a:lnTo>
                  <a:pt x="564" y="590"/>
                </a:lnTo>
                <a:lnTo>
                  <a:pt x="684" y="574"/>
                </a:lnTo>
                <a:lnTo>
                  <a:pt x="772" y="574"/>
                </a:lnTo>
                <a:lnTo>
                  <a:pt x="812" y="586"/>
                </a:lnTo>
                <a:lnTo>
                  <a:pt x="834" y="615"/>
                </a:lnTo>
                <a:lnTo>
                  <a:pt x="824" y="659"/>
                </a:lnTo>
                <a:lnTo>
                  <a:pt x="769" y="695"/>
                </a:lnTo>
                <a:lnTo>
                  <a:pt x="717" y="747"/>
                </a:lnTo>
                <a:lnTo>
                  <a:pt x="669" y="820"/>
                </a:lnTo>
                <a:lnTo>
                  <a:pt x="640" y="880"/>
                </a:lnTo>
                <a:lnTo>
                  <a:pt x="615" y="940"/>
                </a:lnTo>
                <a:lnTo>
                  <a:pt x="597" y="1012"/>
                </a:lnTo>
                <a:lnTo>
                  <a:pt x="571" y="1012"/>
                </a:lnTo>
                <a:lnTo>
                  <a:pt x="549" y="984"/>
                </a:lnTo>
                <a:lnTo>
                  <a:pt x="541" y="904"/>
                </a:lnTo>
                <a:lnTo>
                  <a:pt x="593" y="832"/>
                </a:lnTo>
                <a:lnTo>
                  <a:pt x="662" y="747"/>
                </a:lnTo>
                <a:lnTo>
                  <a:pt x="728" y="683"/>
                </a:lnTo>
                <a:lnTo>
                  <a:pt x="757" y="663"/>
                </a:lnTo>
                <a:lnTo>
                  <a:pt x="769" y="635"/>
                </a:lnTo>
                <a:lnTo>
                  <a:pt x="739" y="615"/>
                </a:lnTo>
                <a:lnTo>
                  <a:pt x="640" y="615"/>
                </a:lnTo>
                <a:lnTo>
                  <a:pt x="516" y="639"/>
                </a:lnTo>
                <a:lnTo>
                  <a:pt x="417" y="675"/>
                </a:lnTo>
                <a:lnTo>
                  <a:pt x="311" y="743"/>
                </a:lnTo>
                <a:lnTo>
                  <a:pt x="219" y="791"/>
                </a:lnTo>
                <a:lnTo>
                  <a:pt x="121" y="795"/>
                </a:lnTo>
                <a:lnTo>
                  <a:pt x="81" y="779"/>
                </a:lnTo>
                <a:lnTo>
                  <a:pt x="59" y="719"/>
                </a:lnTo>
                <a:lnTo>
                  <a:pt x="44" y="635"/>
                </a:lnTo>
                <a:lnTo>
                  <a:pt x="37" y="478"/>
                </a:lnTo>
                <a:lnTo>
                  <a:pt x="23" y="200"/>
                </a:lnTo>
                <a:lnTo>
                  <a:pt x="0" y="85"/>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1" name="CustomShape 64">
            <a:extLst>
              <a:ext uri="{FF2B5EF4-FFF2-40B4-BE49-F238E27FC236}">
                <a16:creationId xmlns:a16="http://schemas.microsoft.com/office/drawing/2014/main" id="{777B7916-9D54-C22D-2C64-CC1B24B90181}"/>
              </a:ext>
            </a:extLst>
          </p:cNvPr>
          <p:cNvSpPr/>
          <p:nvPr/>
        </p:nvSpPr>
        <p:spPr>
          <a:xfrm>
            <a:off x="7255394" y="4290321"/>
            <a:ext cx="146160" cy="49320"/>
          </a:xfrm>
          <a:custGeom>
            <a:avLst/>
            <a:gdLst/>
            <a:ahLst/>
            <a:cxnLst/>
            <a:rect l="l" t="t" r="r" b="b"/>
            <a:pathLst>
              <a:path w="397" h="144">
                <a:moveTo>
                  <a:pt x="397" y="144"/>
                </a:moveTo>
                <a:lnTo>
                  <a:pt x="192" y="40"/>
                </a:lnTo>
                <a:lnTo>
                  <a:pt x="56" y="0"/>
                </a:lnTo>
                <a:lnTo>
                  <a:pt x="11" y="0"/>
                </a:lnTo>
                <a:lnTo>
                  <a:pt x="0" y="36"/>
                </a:lnTo>
                <a:lnTo>
                  <a:pt x="25" y="64"/>
                </a:lnTo>
                <a:lnTo>
                  <a:pt x="82" y="72"/>
                </a:lnTo>
                <a:lnTo>
                  <a:pt x="214" y="100"/>
                </a:lnTo>
                <a:lnTo>
                  <a:pt x="397" y="144"/>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9680" rIns="90000" bIns="49680" anchor="t">
            <a:noAutofit/>
          </a:bodyPr>
          <a:lstStyle/>
          <a:p>
            <a:pPr>
              <a:lnSpc>
                <a:spcPct val="100000"/>
              </a:lnSpc>
              <a:buNone/>
            </a:pPr>
            <a:endParaRPr lang="nl-NL" sz="1800" b="0" strike="noStrike" spc="-1">
              <a:solidFill>
                <a:srgbClr val="FFFFFF"/>
              </a:solidFill>
              <a:latin typeface="Arial"/>
              <a:ea typeface="DejaVu Sans"/>
            </a:endParaRPr>
          </a:p>
        </p:txBody>
      </p:sp>
      <p:sp>
        <p:nvSpPr>
          <p:cNvPr id="32" name="CustomShape 65">
            <a:extLst>
              <a:ext uri="{FF2B5EF4-FFF2-40B4-BE49-F238E27FC236}">
                <a16:creationId xmlns:a16="http://schemas.microsoft.com/office/drawing/2014/main" id="{F2165772-DC46-9460-5E9F-1C444E161EDF}"/>
              </a:ext>
            </a:extLst>
          </p:cNvPr>
          <p:cNvSpPr/>
          <p:nvPr/>
        </p:nvSpPr>
        <p:spPr>
          <a:xfrm>
            <a:off x="7212554" y="4338201"/>
            <a:ext cx="38160" cy="146160"/>
          </a:xfrm>
          <a:custGeom>
            <a:avLst/>
            <a:gdLst/>
            <a:ahLst/>
            <a:cxnLst/>
            <a:rect l="l" t="t" r="r" b="b"/>
            <a:pathLst>
              <a:path w="113" h="387">
                <a:moveTo>
                  <a:pt x="113" y="387"/>
                </a:moveTo>
                <a:lnTo>
                  <a:pt x="110" y="197"/>
                </a:lnTo>
                <a:lnTo>
                  <a:pt x="81" y="52"/>
                </a:lnTo>
                <a:lnTo>
                  <a:pt x="48" y="0"/>
                </a:lnTo>
                <a:lnTo>
                  <a:pt x="22" y="0"/>
                </a:lnTo>
                <a:lnTo>
                  <a:pt x="0" y="16"/>
                </a:lnTo>
                <a:lnTo>
                  <a:pt x="0" y="72"/>
                </a:lnTo>
                <a:lnTo>
                  <a:pt x="55" y="244"/>
                </a:lnTo>
                <a:lnTo>
                  <a:pt x="113" y="387"/>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146880" rIns="90000" bIns="146880" anchor="t">
            <a:noAutofit/>
          </a:bodyPr>
          <a:lstStyle/>
          <a:p>
            <a:pPr>
              <a:lnSpc>
                <a:spcPct val="100000"/>
              </a:lnSpc>
              <a:buNone/>
            </a:pPr>
            <a:endParaRPr lang="nl-NL" sz="1800" b="0" strike="noStrike" spc="-1">
              <a:solidFill>
                <a:srgbClr val="FFFFFF"/>
              </a:solidFill>
              <a:latin typeface="Arial"/>
              <a:ea typeface="DejaVu Sans"/>
            </a:endParaRPr>
          </a:p>
        </p:txBody>
      </p:sp>
      <p:sp>
        <p:nvSpPr>
          <p:cNvPr id="33" name="CustomShape 66">
            <a:extLst>
              <a:ext uri="{FF2B5EF4-FFF2-40B4-BE49-F238E27FC236}">
                <a16:creationId xmlns:a16="http://schemas.microsoft.com/office/drawing/2014/main" id="{2D229074-DC34-7CE9-0A6D-BD395E6B82D6}"/>
              </a:ext>
            </a:extLst>
          </p:cNvPr>
          <p:cNvSpPr/>
          <p:nvPr/>
        </p:nvSpPr>
        <p:spPr>
          <a:xfrm>
            <a:off x="7277714" y="4031841"/>
            <a:ext cx="92160" cy="50760"/>
          </a:xfrm>
          <a:custGeom>
            <a:avLst/>
            <a:gdLst/>
            <a:ahLst/>
            <a:cxnLst/>
            <a:rect l="l" t="t" r="r" b="b"/>
            <a:pathLst>
              <a:path w="249" h="148">
                <a:moveTo>
                  <a:pt x="0" y="96"/>
                </a:moveTo>
                <a:lnTo>
                  <a:pt x="48" y="40"/>
                </a:lnTo>
                <a:lnTo>
                  <a:pt x="116" y="4"/>
                </a:lnTo>
                <a:lnTo>
                  <a:pt x="193" y="0"/>
                </a:lnTo>
                <a:lnTo>
                  <a:pt x="249" y="12"/>
                </a:lnTo>
                <a:lnTo>
                  <a:pt x="160" y="24"/>
                </a:lnTo>
                <a:lnTo>
                  <a:pt x="126" y="48"/>
                </a:lnTo>
                <a:lnTo>
                  <a:pt x="93" y="84"/>
                </a:lnTo>
                <a:lnTo>
                  <a:pt x="78" y="124"/>
                </a:lnTo>
                <a:lnTo>
                  <a:pt x="48" y="148"/>
                </a:lnTo>
                <a:lnTo>
                  <a:pt x="11" y="144"/>
                </a:lnTo>
                <a:lnTo>
                  <a:pt x="0" y="96"/>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51120" rIns="90000" bIns="51120" anchor="t">
            <a:noAutofit/>
          </a:bodyPr>
          <a:lstStyle/>
          <a:p>
            <a:pPr>
              <a:lnSpc>
                <a:spcPct val="100000"/>
              </a:lnSpc>
              <a:buNone/>
            </a:pPr>
            <a:endParaRPr lang="nl-NL" sz="1800" b="0" strike="noStrike" spc="-1">
              <a:solidFill>
                <a:srgbClr val="FFFFFF"/>
              </a:solidFill>
              <a:latin typeface="Arial"/>
              <a:ea typeface="DejaVu Sans"/>
            </a:endParaRPr>
          </a:p>
        </p:txBody>
      </p:sp>
      <p:sp>
        <p:nvSpPr>
          <p:cNvPr id="34" name="CustomShape 28">
            <a:extLst>
              <a:ext uri="{FF2B5EF4-FFF2-40B4-BE49-F238E27FC236}">
                <a16:creationId xmlns:a16="http://schemas.microsoft.com/office/drawing/2014/main" id="{A58A0813-7F7F-3109-B980-43780FFE182F}"/>
              </a:ext>
            </a:extLst>
          </p:cNvPr>
          <p:cNvSpPr/>
          <p:nvPr/>
        </p:nvSpPr>
        <p:spPr>
          <a:xfrm>
            <a:off x="7875068" y="4430614"/>
            <a:ext cx="243000" cy="227160"/>
          </a:xfrm>
          <a:custGeom>
            <a:avLst/>
            <a:gdLst/>
            <a:ahLst/>
            <a:cxnLst/>
            <a:rect l="l" t="t" r="r" b="b"/>
            <a:pathLst>
              <a:path w="475" h="443">
                <a:moveTo>
                  <a:pt x="310" y="128"/>
                </a:moveTo>
                <a:lnTo>
                  <a:pt x="252" y="45"/>
                </a:lnTo>
                <a:lnTo>
                  <a:pt x="193" y="0"/>
                </a:lnTo>
                <a:lnTo>
                  <a:pt x="123" y="0"/>
                </a:lnTo>
                <a:lnTo>
                  <a:pt x="47" y="28"/>
                </a:lnTo>
                <a:lnTo>
                  <a:pt x="12" y="77"/>
                </a:lnTo>
                <a:lnTo>
                  <a:pt x="0" y="144"/>
                </a:lnTo>
                <a:lnTo>
                  <a:pt x="12" y="233"/>
                </a:lnTo>
                <a:lnTo>
                  <a:pt x="58" y="332"/>
                </a:lnTo>
                <a:lnTo>
                  <a:pt x="141" y="399"/>
                </a:lnTo>
                <a:lnTo>
                  <a:pt x="205" y="432"/>
                </a:lnTo>
                <a:lnTo>
                  <a:pt x="269" y="443"/>
                </a:lnTo>
                <a:lnTo>
                  <a:pt x="322" y="426"/>
                </a:lnTo>
                <a:lnTo>
                  <a:pt x="351" y="399"/>
                </a:lnTo>
                <a:lnTo>
                  <a:pt x="369" y="332"/>
                </a:lnTo>
                <a:lnTo>
                  <a:pt x="363" y="255"/>
                </a:lnTo>
                <a:lnTo>
                  <a:pt x="345" y="189"/>
                </a:lnTo>
                <a:lnTo>
                  <a:pt x="462" y="128"/>
                </a:lnTo>
                <a:lnTo>
                  <a:pt x="475" y="100"/>
                </a:lnTo>
                <a:lnTo>
                  <a:pt x="462" y="88"/>
                </a:lnTo>
                <a:lnTo>
                  <a:pt x="333" y="160"/>
                </a:lnTo>
                <a:lnTo>
                  <a:pt x="310" y="128"/>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5" name="CustomShape 29">
            <a:extLst>
              <a:ext uri="{FF2B5EF4-FFF2-40B4-BE49-F238E27FC236}">
                <a16:creationId xmlns:a16="http://schemas.microsoft.com/office/drawing/2014/main" id="{61C2C736-964E-B8A4-64B2-597343F87A01}"/>
              </a:ext>
            </a:extLst>
          </p:cNvPr>
          <p:cNvSpPr/>
          <p:nvPr/>
        </p:nvSpPr>
        <p:spPr>
          <a:xfrm>
            <a:off x="8052908" y="4208134"/>
            <a:ext cx="216000" cy="514440"/>
          </a:xfrm>
          <a:custGeom>
            <a:avLst/>
            <a:gdLst/>
            <a:ahLst/>
            <a:cxnLst/>
            <a:rect l="l" t="t" r="r" b="b"/>
            <a:pathLst>
              <a:path w="422" h="990">
                <a:moveTo>
                  <a:pt x="117" y="835"/>
                </a:moveTo>
                <a:lnTo>
                  <a:pt x="41" y="890"/>
                </a:lnTo>
                <a:lnTo>
                  <a:pt x="18" y="908"/>
                </a:lnTo>
                <a:lnTo>
                  <a:pt x="0" y="946"/>
                </a:lnTo>
                <a:lnTo>
                  <a:pt x="23" y="984"/>
                </a:lnTo>
                <a:lnTo>
                  <a:pt x="47" y="990"/>
                </a:lnTo>
                <a:lnTo>
                  <a:pt x="117" y="968"/>
                </a:lnTo>
                <a:lnTo>
                  <a:pt x="223" y="890"/>
                </a:lnTo>
                <a:lnTo>
                  <a:pt x="317" y="797"/>
                </a:lnTo>
                <a:lnTo>
                  <a:pt x="416" y="691"/>
                </a:lnTo>
                <a:lnTo>
                  <a:pt x="422" y="647"/>
                </a:lnTo>
                <a:lnTo>
                  <a:pt x="422" y="526"/>
                </a:lnTo>
                <a:lnTo>
                  <a:pt x="393" y="338"/>
                </a:lnTo>
                <a:lnTo>
                  <a:pt x="411" y="227"/>
                </a:lnTo>
                <a:lnTo>
                  <a:pt x="422" y="182"/>
                </a:lnTo>
                <a:lnTo>
                  <a:pt x="405" y="160"/>
                </a:lnTo>
                <a:lnTo>
                  <a:pt x="363" y="139"/>
                </a:lnTo>
                <a:lnTo>
                  <a:pt x="334" y="122"/>
                </a:lnTo>
                <a:lnTo>
                  <a:pt x="352" y="23"/>
                </a:lnTo>
                <a:lnTo>
                  <a:pt x="340" y="0"/>
                </a:lnTo>
                <a:lnTo>
                  <a:pt x="317" y="6"/>
                </a:lnTo>
                <a:lnTo>
                  <a:pt x="305" y="133"/>
                </a:lnTo>
                <a:lnTo>
                  <a:pt x="294" y="166"/>
                </a:lnTo>
                <a:lnTo>
                  <a:pt x="288" y="188"/>
                </a:lnTo>
                <a:lnTo>
                  <a:pt x="240" y="171"/>
                </a:lnTo>
                <a:lnTo>
                  <a:pt x="205" y="171"/>
                </a:lnTo>
                <a:lnTo>
                  <a:pt x="205" y="193"/>
                </a:lnTo>
                <a:lnTo>
                  <a:pt x="229" y="211"/>
                </a:lnTo>
                <a:lnTo>
                  <a:pt x="270" y="211"/>
                </a:lnTo>
                <a:lnTo>
                  <a:pt x="299" y="233"/>
                </a:lnTo>
                <a:lnTo>
                  <a:pt x="323" y="271"/>
                </a:lnTo>
                <a:lnTo>
                  <a:pt x="346" y="332"/>
                </a:lnTo>
                <a:lnTo>
                  <a:pt x="363" y="454"/>
                </a:lnTo>
                <a:lnTo>
                  <a:pt x="363" y="564"/>
                </a:lnTo>
                <a:lnTo>
                  <a:pt x="352" y="653"/>
                </a:lnTo>
                <a:lnTo>
                  <a:pt x="328" y="691"/>
                </a:lnTo>
                <a:lnTo>
                  <a:pt x="246" y="747"/>
                </a:lnTo>
                <a:lnTo>
                  <a:pt x="158" y="797"/>
                </a:lnTo>
                <a:lnTo>
                  <a:pt x="117" y="835"/>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6" name="CustomShape 30">
            <a:extLst>
              <a:ext uri="{FF2B5EF4-FFF2-40B4-BE49-F238E27FC236}">
                <a16:creationId xmlns:a16="http://schemas.microsoft.com/office/drawing/2014/main" id="{3CAF8431-7CB8-420C-0742-D7F7A80015E1}"/>
              </a:ext>
            </a:extLst>
          </p:cNvPr>
          <p:cNvSpPr/>
          <p:nvPr/>
        </p:nvSpPr>
        <p:spPr>
          <a:xfrm>
            <a:off x="7786148" y="4690894"/>
            <a:ext cx="193680" cy="308160"/>
          </a:xfrm>
          <a:custGeom>
            <a:avLst/>
            <a:gdLst/>
            <a:ahLst/>
            <a:cxnLst/>
            <a:rect l="l" t="t" r="r" b="b"/>
            <a:pathLst>
              <a:path w="381" h="597">
                <a:moveTo>
                  <a:pt x="381" y="16"/>
                </a:moveTo>
                <a:lnTo>
                  <a:pt x="340" y="0"/>
                </a:lnTo>
                <a:lnTo>
                  <a:pt x="252" y="5"/>
                </a:lnTo>
                <a:lnTo>
                  <a:pt x="175" y="61"/>
                </a:lnTo>
                <a:lnTo>
                  <a:pt x="64" y="177"/>
                </a:lnTo>
                <a:lnTo>
                  <a:pt x="6" y="271"/>
                </a:lnTo>
                <a:lnTo>
                  <a:pt x="0" y="304"/>
                </a:lnTo>
                <a:lnTo>
                  <a:pt x="29" y="365"/>
                </a:lnTo>
                <a:lnTo>
                  <a:pt x="93" y="393"/>
                </a:lnTo>
                <a:lnTo>
                  <a:pt x="175" y="425"/>
                </a:lnTo>
                <a:lnTo>
                  <a:pt x="240" y="442"/>
                </a:lnTo>
                <a:lnTo>
                  <a:pt x="269" y="470"/>
                </a:lnTo>
                <a:lnTo>
                  <a:pt x="252" y="509"/>
                </a:lnTo>
                <a:lnTo>
                  <a:pt x="205" y="553"/>
                </a:lnTo>
                <a:lnTo>
                  <a:pt x="146" y="559"/>
                </a:lnTo>
                <a:lnTo>
                  <a:pt x="106" y="541"/>
                </a:lnTo>
                <a:lnTo>
                  <a:pt x="81" y="559"/>
                </a:lnTo>
                <a:lnTo>
                  <a:pt x="87" y="581"/>
                </a:lnTo>
                <a:lnTo>
                  <a:pt x="135" y="597"/>
                </a:lnTo>
                <a:lnTo>
                  <a:pt x="205" y="597"/>
                </a:lnTo>
                <a:lnTo>
                  <a:pt x="269" y="581"/>
                </a:lnTo>
                <a:lnTo>
                  <a:pt x="305" y="559"/>
                </a:lnTo>
                <a:lnTo>
                  <a:pt x="328" y="520"/>
                </a:lnTo>
                <a:lnTo>
                  <a:pt x="340" y="476"/>
                </a:lnTo>
                <a:lnTo>
                  <a:pt x="311" y="436"/>
                </a:lnTo>
                <a:lnTo>
                  <a:pt x="240" y="409"/>
                </a:lnTo>
                <a:lnTo>
                  <a:pt x="158" y="387"/>
                </a:lnTo>
                <a:lnTo>
                  <a:pt x="87" y="349"/>
                </a:lnTo>
                <a:lnTo>
                  <a:pt x="70" y="315"/>
                </a:lnTo>
                <a:lnTo>
                  <a:pt x="81" y="255"/>
                </a:lnTo>
                <a:lnTo>
                  <a:pt x="135" y="177"/>
                </a:lnTo>
                <a:lnTo>
                  <a:pt x="199" y="132"/>
                </a:lnTo>
                <a:lnTo>
                  <a:pt x="299" y="100"/>
                </a:lnTo>
                <a:lnTo>
                  <a:pt x="381" y="83"/>
                </a:lnTo>
                <a:lnTo>
                  <a:pt x="381" y="38"/>
                </a:lnTo>
                <a:lnTo>
                  <a:pt x="381" y="16"/>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7" name="CustomShape 31">
            <a:extLst>
              <a:ext uri="{FF2B5EF4-FFF2-40B4-BE49-F238E27FC236}">
                <a16:creationId xmlns:a16="http://schemas.microsoft.com/office/drawing/2014/main" id="{9D9B1DB8-B620-56DB-9BF1-F7828E07251C}"/>
              </a:ext>
            </a:extLst>
          </p:cNvPr>
          <p:cNvSpPr/>
          <p:nvPr/>
        </p:nvSpPr>
        <p:spPr>
          <a:xfrm>
            <a:off x="7949588" y="4676494"/>
            <a:ext cx="181080" cy="379440"/>
          </a:xfrm>
          <a:custGeom>
            <a:avLst/>
            <a:gdLst/>
            <a:ahLst/>
            <a:cxnLst/>
            <a:rect l="l" t="t" r="r" b="b"/>
            <a:pathLst>
              <a:path w="357" h="735">
                <a:moveTo>
                  <a:pt x="310" y="232"/>
                </a:moveTo>
                <a:lnTo>
                  <a:pt x="275" y="94"/>
                </a:lnTo>
                <a:lnTo>
                  <a:pt x="234" y="27"/>
                </a:lnTo>
                <a:lnTo>
                  <a:pt x="146" y="0"/>
                </a:lnTo>
                <a:lnTo>
                  <a:pt x="58" y="11"/>
                </a:lnTo>
                <a:lnTo>
                  <a:pt x="17" y="83"/>
                </a:lnTo>
                <a:lnTo>
                  <a:pt x="23" y="171"/>
                </a:lnTo>
                <a:lnTo>
                  <a:pt x="46" y="315"/>
                </a:lnTo>
                <a:lnTo>
                  <a:pt x="46" y="442"/>
                </a:lnTo>
                <a:lnTo>
                  <a:pt x="17" y="552"/>
                </a:lnTo>
                <a:lnTo>
                  <a:pt x="0" y="613"/>
                </a:lnTo>
                <a:lnTo>
                  <a:pt x="11" y="668"/>
                </a:lnTo>
                <a:lnTo>
                  <a:pt x="52" y="696"/>
                </a:lnTo>
                <a:lnTo>
                  <a:pt x="105" y="724"/>
                </a:lnTo>
                <a:lnTo>
                  <a:pt x="157" y="735"/>
                </a:lnTo>
                <a:lnTo>
                  <a:pt x="222" y="735"/>
                </a:lnTo>
                <a:lnTo>
                  <a:pt x="299" y="679"/>
                </a:lnTo>
                <a:lnTo>
                  <a:pt x="357" y="563"/>
                </a:lnTo>
                <a:lnTo>
                  <a:pt x="351" y="458"/>
                </a:lnTo>
                <a:lnTo>
                  <a:pt x="316" y="337"/>
                </a:lnTo>
                <a:lnTo>
                  <a:pt x="310" y="232"/>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8" name="CustomShape 32">
            <a:extLst>
              <a:ext uri="{FF2B5EF4-FFF2-40B4-BE49-F238E27FC236}">
                <a16:creationId xmlns:a16="http://schemas.microsoft.com/office/drawing/2014/main" id="{95191B07-8234-468E-85DD-C68FA6D52779}"/>
              </a:ext>
            </a:extLst>
          </p:cNvPr>
          <p:cNvSpPr/>
          <p:nvPr/>
        </p:nvSpPr>
        <p:spPr>
          <a:xfrm>
            <a:off x="7890908" y="4992574"/>
            <a:ext cx="135000" cy="552600"/>
          </a:xfrm>
          <a:custGeom>
            <a:avLst/>
            <a:gdLst/>
            <a:ahLst/>
            <a:cxnLst/>
            <a:rect l="l" t="t" r="r" b="b"/>
            <a:pathLst>
              <a:path w="271" h="1062">
                <a:moveTo>
                  <a:pt x="259" y="16"/>
                </a:moveTo>
                <a:lnTo>
                  <a:pt x="189" y="0"/>
                </a:lnTo>
                <a:lnTo>
                  <a:pt x="147" y="16"/>
                </a:lnTo>
                <a:lnTo>
                  <a:pt x="130" y="71"/>
                </a:lnTo>
                <a:lnTo>
                  <a:pt x="147" y="375"/>
                </a:lnTo>
                <a:lnTo>
                  <a:pt x="147" y="447"/>
                </a:lnTo>
                <a:lnTo>
                  <a:pt x="124" y="581"/>
                </a:lnTo>
                <a:lnTo>
                  <a:pt x="118" y="735"/>
                </a:lnTo>
                <a:lnTo>
                  <a:pt x="130" y="813"/>
                </a:lnTo>
                <a:lnTo>
                  <a:pt x="118" y="856"/>
                </a:lnTo>
                <a:lnTo>
                  <a:pt x="36" y="923"/>
                </a:lnTo>
                <a:lnTo>
                  <a:pt x="0" y="1006"/>
                </a:lnTo>
                <a:lnTo>
                  <a:pt x="7" y="1033"/>
                </a:lnTo>
                <a:lnTo>
                  <a:pt x="71" y="1062"/>
                </a:lnTo>
                <a:lnTo>
                  <a:pt x="88" y="1050"/>
                </a:lnTo>
                <a:lnTo>
                  <a:pt x="95" y="1001"/>
                </a:lnTo>
                <a:lnTo>
                  <a:pt x="113" y="928"/>
                </a:lnTo>
                <a:lnTo>
                  <a:pt x="142" y="896"/>
                </a:lnTo>
                <a:lnTo>
                  <a:pt x="176" y="874"/>
                </a:lnTo>
                <a:lnTo>
                  <a:pt x="206" y="845"/>
                </a:lnTo>
                <a:lnTo>
                  <a:pt x="212" y="823"/>
                </a:lnTo>
                <a:lnTo>
                  <a:pt x="195" y="796"/>
                </a:lnTo>
                <a:lnTo>
                  <a:pt x="176" y="780"/>
                </a:lnTo>
                <a:lnTo>
                  <a:pt x="165" y="713"/>
                </a:lnTo>
                <a:lnTo>
                  <a:pt x="176" y="574"/>
                </a:lnTo>
                <a:lnTo>
                  <a:pt x="218" y="414"/>
                </a:lnTo>
                <a:lnTo>
                  <a:pt x="259" y="286"/>
                </a:lnTo>
                <a:lnTo>
                  <a:pt x="271" y="132"/>
                </a:lnTo>
                <a:lnTo>
                  <a:pt x="259" y="16"/>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39" name="CustomShape 33">
            <a:extLst>
              <a:ext uri="{FF2B5EF4-FFF2-40B4-BE49-F238E27FC236}">
                <a16:creationId xmlns:a16="http://schemas.microsoft.com/office/drawing/2014/main" id="{22B0BAC9-2652-90FA-217E-74BCD0256C6F}"/>
              </a:ext>
            </a:extLst>
          </p:cNvPr>
          <p:cNvSpPr/>
          <p:nvPr/>
        </p:nvSpPr>
        <p:spPr>
          <a:xfrm>
            <a:off x="8046428" y="4992574"/>
            <a:ext cx="228600" cy="465120"/>
          </a:xfrm>
          <a:custGeom>
            <a:avLst/>
            <a:gdLst/>
            <a:ahLst/>
            <a:cxnLst/>
            <a:rect l="l" t="t" r="r" b="b"/>
            <a:pathLst>
              <a:path w="445" h="896">
                <a:moveTo>
                  <a:pt x="146" y="132"/>
                </a:moveTo>
                <a:lnTo>
                  <a:pt x="134" y="44"/>
                </a:lnTo>
                <a:lnTo>
                  <a:pt x="82" y="0"/>
                </a:lnTo>
                <a:lnTo>
                  <a:pt x="5" y="5"/>
                </a:lnTo>
                <a:lnTo>
                  <a:pt x="0" y="44"/>
                </a:lnTo>
                <a:lnTo>
                  <a:pt x="5" y="127"/>
                </a:lnTo>
                <a:lnTo>
                  <a:pt x="46" y="254"/>
                </a:lnTo>
                <a:lnTo>
                  <a:pt x="76" y="348"/>
                </a:lnTo>
                <a:lnTo>
                  <a:pt x="111" y="475"/>
                </a:lnTo>
                <a:lnTo>
                  <a:pt x="122" y="585"/>
                </a:lnTo>
                <a:lnTo>
                  <a:pt x="122" y="674"/>
                </a:lnTo>
                <a:lnTo>
                  <a:pt x="105" y="740"/>
                </a:lnTo>
                <a:lnTo>
                  <a:pt x="88" y="762"/>
                </a:lnTo>
                <a:lnTo>
                  <a:pt x="88" y="784"/>
                </a:lnTo>
                <a:lnTo>
                  <a:pt x="111" y="818"/>
                </a:lnTo>
                <a:lnTo>
                  <a:pt x="151" y="829"/>
                </a:lnTo>
                <a:lnTo>
                  <a:pt x="216" y="829"/>
                </a:lnTo>
                <a:lnTo>
                  <a:pt x="334" y="856"/>
                </a:lnTo>
                <a:lnTo>
                  <a:pt x="368" y="896"/>
                </a:lnTo>
                <a:lnTo>
                  <a:pt x="422" y="873"/>
                </a:lnTo>
                <a:lnTo>
                  <a:pt x="445" y="818"/>
                </a:lnTo>
                <a:lnTo>
                  <a:pt x="422" y="796"/>
                </a:lnTo>
                <a:lnTo>
                  <a:pt x="322" y="784"/>
                </a:lnTo>
                <a:lnTo>
                  <a:pt x="211" y="784"/>
                </a:lnTo>
                <a:lnTo>
                  <a:pt x="163" y="779"/>
                </a:lnTo>
                <a:lnTo>
                  <a:pt x="151" y="746"/>
                </a:lnTo>
                <a:lnTo>
                  <a:pt x="163" y="685"/>
                </a:lnTo>
                <a:lnTo>
                  <a:pt x="170" y="580"/>
                </a:lnTo>
                <a:lnTo>
                  <a:pt x="157" y="464"/>
                </a:lnTo>
                <a:lnTo>
                  <a:pt x="140" y="309"/>
                </a:lnTo>
                <a:lnTo>
                  <a:pt x="146" y="176"/>
                </a:lnTo>
                <a:lnTo>
                  <a:pt x="146" y="132"/>
                </a:lnTo>
                <a:close/>
              </a:path>
            </a:pathLst>
          </a:custGeom>
          <a:solidFill>
            <a:srgbClr val="000000"/>
          </a:solidFill>
          <a:ln w="936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nl-NL" sz="1800" b="0" strike="noStrike" spc="-1">
              <a:solidFill>
                <a:srgbClr val="FFFFFF"/>
              </a:solidFill>
              <a:latin typeface="Arial"/>
              <a:ea typeface="DejaVu Sans"/>
            </a:endParaRPr>
          </a:p>
        </p:txBody>
      </p:sp>
      <p:sp>
        <p:nvSpPr>
          <p:cNvPr id="40" name="CustomShape 34">
            <a:extLst>
              <a:ext uri="{FF2B5EF4-FFF2-40B4-BE49-F238E27FC236}">
                <a16:creationId xmlns:a16="http://schemas.microsoft.com/office/drawing/2014/main" id="{A31D48F4-3309-28B4-DE80-443D4A3B354A}"/>
              </a:ext>
            </a:extLst>
          </p:cNvPr>
          <p:cNvSpPr/>
          <p:nvPr/>
        </p:nvSpPr>
        <p:spPr>
          <a:xfrm>
            <a:off x="7870748" y="4241614"/>
            <a:ext cx="63360" cy="133560"/>
          </a:xfrm>
          <a:custGeom>
            <a:avLst/>
            <a:gdLst/>
            <a:ahLst/>
            <a:cxnLst/>
            <a:rect l="l" t="t" r="r" b="b"/>
            <a:pathLst>
              <a:path w="173" h="290">
                <a:moveTo>
                  <a:pt x="56" y="262"/>
                </a:moveTo>
                <a:lnTo>
                  <a:pt x="58" y="215"/>
                </a:lnTo>
                <a:lnTo>
                  <a:pt x="47" y="179"/>
                </a:lnTo>
                <a:lnTo>
                  <a:pt x="26" y="149"/>
                </a:lnTo>
                <a:lnTo>
                  <a:pt x="0" y="101"/>
                </a:lnTo>
                <a:lnTo>
                  <a:pt x="3" y="71"/>
                </a:lnTo>
                <a:lnTo>
                  <a:pt x="20" y="33"/>
                </a:lnTo>
                <a:lnTo>
                  <a:pt x="52" y="7"/>
                </a:lnTo>
                <a:lnTo>
                  <a:pt x="81" y="0"/>
                </a:lnTo>
                <a:lnTo>
                  <a:pt x="111" y="5"/>
                </a:lnTo>
                <a:lnTo>
                  <a:pt x="131" y="16"/>
                </a:lnTo>
                <a:lnTo>
                  <a:pt x="158" y="38"/>
                </a:lnTo>
                <a:lnTo>
                  <a:pt x="173" y="71"/>
                </a:lnTo>
                <a:lnTo>
                  <a:pt x="167" y="105"/>
                </a:lnTo>
                <a:lnTo>
                  <a:pt x="146" y="134"/>
                </a:lnTo>
                <a:lnTo>
                  <a:pt x="117" y="181"/>
                </a:lnTo>
                <a:lnTo>
                  <a:pt x="111" y="215"/>
                </a:lnTo>
                <a:lnTo>
                  <a:pt x="114" y="243"/>
                </a:lnTo>
                <a:lnTo>
                  <a:pt x="100" y="270"/>
                </a:lnTo>
                <a:lnTo>
                  <a:pt x="85" y="290"/>
                </a:lnTo>
                <a:lnTo>
                  <a:pt x="56" y="262"/>
                </a:lnTo>
                <a:close/>
              </a:path>
            </a:pathLst>
          </a:custGeom>
          <a:solidFill>
            <a:srgbClr val="FFFF00"/>
          </a:solidFill>
          <a:ln w="4680">
            <a:solidFill>
              <a:srgbClr val="000000"/>
            </a:solidFill>
            <a:round/>
          </a:ln>
        </p:spPr>
        <p:style>
          <a:lnRef idx="0">
            <a:scrgbClr r="0" g="0" b="0"/>
          </a:lnRef>
          <a:fillRef idx="0">
            <a:scrgbClr r="0" g="0" b="0"/>
          </a:fillRef>
          <a:effectRef idx="0">
            <a:scrgbClr r="0" g="0" b="0"/>
          </a:effectRef>
          <a:fontRef idx="minor"/>
        </p:style>
        <p:txBody>
          <a:bodyPr lIns="90000" tIns="133920" rIns="90000" bIns="133920" anchor="t">
            <a:noAutofit/>
          </a:bodyPr>
          <a:lstStyle/>
          <a:p>
            <a:pPr>
              <a:lnSpc>
                <a:spcPct val="100000"/>
              </a:lnSpc>
              <a:buNone/>
            </a:pPr>
            <a:endParaRPr lang="nl-NL" sz="1800" b="0" strike="noStrike" spc="-1">
              <a:solidFill>
                <a:srgbClr val="000000"/>
              </a:solidFill>
              <a:latin typeface="Arial"/>
              <a:ea typeface="DejaVu Sans"/>
            </a:endParaRPr>
          </a:p>
        </p:txBody>
      </p:sp>
      <p:sp>
        <p:nvSpPr>
          <p:cNvPr id="41" name="CustomShape 35">
            <a:extLst>
              <a:ext uri="{FF2B5EF4-FFF2-40B4-BE49-F238E27FC236}">
                <a16:creationId xmlns:a16="http://schemas.microsoft.com/office/drawing/2014/main" id="{522A8019-B62F-2563-A393-116C17A74BAA}"/>
              </a:ext>
            </a:extLst>
          </p:cNvPr>
          <p:cNvSpPr/>
          <p:nvPr/>
        </p:nvSpPr>
        <p:spPr>
          <a:xfrm>
            <a:off x="7797308" y="4234054"/>
            <a:ext cx="44280" cy="20880"/>
          </a:xfrm>
          <a:custGeom>
            <a:avLst/>
            <a:gdLst/>
            <a:ahLst/>
            <a:cxnLst/>
            <a:rect l="l" t="t" r="r" b="b"/>
            <a:pathLst>
              <a:path w="126" h="56">
                <a:moveTo>
                  <a:pt x="126" y="56"/>
                </a:moveTo>
                <a:lnTo>
                  <a:pt x="21" y="39"/>
                </a:lnTo>
                <a:lnTo>
                  <a:pt x="0" y="19"/>
                </a:lnTo>
                <a:lnTo>
                  <a:pt x="8" y="3"/>
                </a:lnTo>
                <a:lnTo>
                  <a:pt x="32" y="0"/>
                </a:lnTo>
                <a:lnTo>
                  <a:pt x="126" y="56"/>
                </a:lnTo>
                <a:close/>
              </a:path>
            </a:pathLst>
          </a:custGeom>
          <a:solidFill>
            <a:srgbClr val="000000"/>
          </a:solidFill>
          <a:ln w="0">
            <a:noFill/>
          </a:ln>
        </p:spPr>
        <p:style>
          <a:lnRef idx="0">
            <a:scrgbClr r="0" g="0" b="0"/>
          </a:lnRef>
          <a:fillRef idx="0">
            <a:scrgbClr r="0" g="0" b="0"/>
          </a:fillRef>
          <a:effectRef idx="0">
            <a:scrgbClr r="0" g="0" b="0"/>
          </a:effectRef>
          <a:fontRef idx="minor"/>
        </p:style>
        <p:txBody>
          <a:bodyPr lIns="90000" tIns="21600" rIns="90000" bIns="21600" anchor="t">
            <a:noAutofit/>
          </a:bodyPr>
          <a:lstStyle/>
          <a:p>
            <a:pPr>
              <a:lnSpc>
                <a:spcPct val="100000"/>
              </a:lnSpc>
              <a:buNone/>
            </a:pPr>
            <a:endParaRPr lang="nl-NL" sz="1800" b="0" strike="noStrike" spc="-1">
              <a:solidFill>
                <a:srgbClr val="FFFFFF"/>
              </a:solidFill>
              <a:latin typeface="Arial"/>
              <a:ea typeface="DejaVu Sans"/>
            </a:endParaRPr>
          </a:p>
        </p:txBody>
      </p:sp>
      <p:sp>
        <p:nvSpPr>
          <p:cNvPr id="44" name="CustomShape 36">
            <a:extLst>
              <a:ext uri="{FF2B5EF4-FFF2-40B4-BE49-F238E27FC236}">
                <a16:creationId xmlns:a16="http://schemas.microsoft.com/office/drawing/2014/main" id="{F269BC21-98B8-E9B4-E503-80CDBAFDC459}"/>
              </a:ext>
            </a:extLst>
          </p:cNvPr>
          <p:cNvSpPr/>
          <p:nvPr/>
        </p:nvSpPr>
        <p:spPr>
          <a:xfrm>
            <a:off x="7848068" y="4163134"/>
            <a:ext cx="16560" cy="37080"/>
          </a:xfrm>
          <a:custGeom>
            <a:avLst/>
            <a:gdLst/>
            <a:ahLst/>
            <a:cxnLst/>
            <a:rect l="l" t="t" r="r" b="b"/>
            <a:pathLst>
              <a:path w="56" h="92">
                <a:moveTo>
                  <a:pt x="56" y="92"/>
                </a:moveTo>
                <a:lnTo>
                  <a:pt x="0" y="34"/>
                </a:lnTo>
                <a:lnTo>
                  <a:pt x="6" y="9"/>
                </a:lnTo>
                <a:lnTo>
                  <a:pt x="33" y="0"/>
                </a:lnTo>
                <a:lnTo>
                  <a:pt x="48" y="17"/>
                </a:lnTo>
                <a:lnTo>
                  <a:pt x="56" y="92"/>
                </a:lnTo>
                <a:close/>
              </a:path>
            </a:pathLst>
          </a:custGeom>
          <a:solidFill>
            <a:srgbClr val="000000"/>
          </a:solidFill>
          <a:ln w="0">
            <a:noFill/>
          </a:ln>
        </p:spPr>
        <p:style>
          <a:lnRef idx="0">
            <a:scrgbClr r="0" g="0" b="0"/>
          </a:lnRef>
          <a:fillRef idx="0">
            <a:scrgbClr r="0" g="0" b="0"/>
          </a:fillRef>
          <a:effectRef idx="0">
            <a:scrgbClr r="0" g="0" b="0"/>
          </a:effectRef>
          <a:fontRef idx="minor"/>
        </p:style>
        <p:txBody>
          <a:bodyPr lIns="90000" tIns="37440" rIns="90000" bIns="37440" anchor="t">
            <a:noAutofit/>
          </a:bodyPr>
          <a:lstStyle/>
          <a:p>
            <a:pPr>
              <a:lnSpc>
                <a:spcPct val="100000"/>
              </a:lnSpc>
              <a:buNone/>
            </a:pPr>
            <a:endParaRPr lang="nl-NL" sz="1800" b="0" strike="noStrike" spc="-1">
              <a:solidFill>
                <a:srgbClr val="FFFFFF"/>
              </a:solidFill>
              <a:latin typeface="Arial"/>
              <a:ea typeface="DejaVu Sans"/>
            </a:endParaRPr>
          </a:p>
        </p:txBody>
      </p:sp>
      <p:sp>
        <p:nvSpPr>
          <p:cNvPr id="45" name="CustomShape 37">
            <a:extLst>
              <a:ext uri="{FF2B5EF4-FFF2-40B4-BE49-F238E27FC236}">
                <a16:creationId xmlns:a16="http://schemas.microsoft.com/office/drawing/2014/main" id="{77B73522-5DA2-FCD8-C57C-1583BA9A9C09}"/>
              </a:ext>
            </a:extLst>
          </p:cNvPr>
          <p:cNvSpPr/>
          <p:nvPr/>
        </p:nvSpPr>
        <p:spPr>
          <a:xfrm>
            <a:off x="7918628" y="4151614"/>
            <a:ext cx="13320" cy="45720"/>
          </a:xfrm>
          <a:custGeom>
            <a:avLst/>
            <a:gdLst/>
            <a:ahLst/>
            <a:cxnLst/>
            <a:rect l="l" t="t" r="r" b="b"/>
            <a:pathLst>
              <a:path w="47" h="110">
                <a:moveTo>
                  <a:pt x="7" y="110"/>
                </a:moveTo>
                <a:lnTo>
                  <a:pt x="0" y="28"/>
                </a:lnTo>
                <a:lnTo>
                  <a:pt x="25" y="0"/>
                </a:lnTo>
                <a:lnTo>
                  <a:pt x="47" y="12"/>
                </a:lnTo>
                <a:lnTo>
                  <a:pt x="44" y="34"/>
                </a:lnTo>
                <a:lnTo>
                  <a:pt x="7" y="110"/>
                </a:lnTo>
                <a:close/>
              </a:path>
            </a:pathLst>
          </a:custGeom>
          <a:solidFill>
            <a:srgbClr val="000000"/>
          </a:solidFill>
          <a:ln w="0">
            <a:noFill/>
          </a:ln>
        </p:spPr>
        <p:style>
          <a:lnRef idx="0">
            <a:scrgbClr r="0" g="0" b="0"/>
          </a:lnRef>
          <a:fillRef idx="0">
            <a:scrgbClr r="0" g="0" b="0"/>
          </a:fillRef>
          <a:effectRef idx="0">
            <a:scrgbClr r="0" g="0" b="0"/>
          </a:effectRef>
          <a:fontRef idx="minor"/>
        </p:style>
        <p:txBody>
          <a:bodyPr lIns="90000" tIns="46080" rIns="90000" bIns="46080" anchor="t">
            <a:noAutofit/>
          </a:bodyPr>
          <a:lstStyle/>
          <a:p>
            <a:pPr>
              <a:lnSpc>
                <a:spcPct val="100000"/>
              </a:lnSpc>
              <a:buNone/>
            </a:pPr>
            <a:endParaRPr lang="nl-NL" sz="1800" b="0" strike="noStrike" spc="-1">
              <a:solidFill>
                <a:srgbClr val="FFFFFF"/>
              </a:solidFill>
              <a:latin typeface="Arial"/>
              <a:ea typeface="DejaVu Sans"/>
            </a:endParaRPr>
          </a:p>
        </p:txBody>
      </p:sp>
      <p:sp>
        <p:nvSpPr>
          <p:cNvPr id="46" name="CustomShape 38">
            <a:extLst>
              <a:ext uri="{FF2B5EF4-FFF2-40B4-BE49-F238E27FC236}">
                <a16:creationId xmlns:a16="http://schemas.microsoft.com/office/drawing/2014/main" id="{381295E6-AA70-B434-C2C8-874D2BEF7C61}"/>
              </a:ext>
            </a:extLst>
          </p:cNvPr>
          <p:cNvSpPr/>
          <p:nvPr/>
        </p:nvSpPr>
        <p:spPr>
          <a:xfrm>
            <a:off x="7955708" y="4192654"/>
            <a:ext cx="39960" cy="27000"/>
          </a:xfrm>
          <a:custGeom>
            <a:avLst/>
            <a:gdLst/>
            <a:ahLst/>
            <a:cxnLst/>
            <a:rect l="l" t="t" r="r" b="b"/>
            <a:pathLst>
              <a:path w="114" h="69">
                <a:moveTo>
                  <a:pt x="0" y="69"/>
                </a:moveTo>
                <a:lnTo>
                  <a:pt x="85" y="0"/>
                </a:lnTo>
                <a:lnTo>
                  <a:pt x="114" y="13"/>
                </a:lnTo>
                <a:lnTo>
                  <a:pt x="111" y="36"/>
                </a:lnTo>
                <a:lnTo>
                  <a:pt x="96" y="47"/>
                </a:lnTo>
                <a:lnTo>
                  <a:pt x="0" y="69"/>
                </a:lnTo>
                <a:close/>
              </a:path>
            </a:pathLst>
          </a:custGeom>
          <a:solidFill>
            <a:srgbClr val="000000"/>
          </a:solidFill>
          <a:ln w="0">
            <a:noFill/>
          </a:ln>
        </p:spPr>
        <p:style>
          <a:lnRef idx="0">
            <a:scrgbClr r="0" g="0" b="0"/>
          </a:lnRef>
          <a:fillRef idx="0">
            <a:scrgbClr r="0" g="0" b="0"/>
          </a:fillRef>
          <a:effectRef idx="0">
            <a:scrgbClr r="0" g="0" b="0"/>
          </a:effectRef>
          <a:fontRef idx="minor"/>
        </p:style>
        <p:txBody>
          <a:bodyPr lIns="90000" tIns="27360" rIns="90000" bIns="27360" anchor="t">
            <a:noAutofit/>
          </a:bodyPr>
          <a:lstStyle/>
          <a:p>
            <a:pPr>
              <a:lnSpc>
                <a:spcPct val="100000"/>
              </a:lnSpc>
              <a:buNone/>
            </a:pPr>
            <a:endParaRPr lang="nl-NL" sz="1800" b="0" strike="noStrike" spc="-1">
              <a:solidFill>
                <a:srgbClr val="FFFFFF"/>
              </a:solidFill>
              <a:latin typeface="Arial"/>
              <a:ea typeface="DejaVu Sans"/>
            </a:endParaRPr>
          </a:p>
        </p:txBody>
      </p:sp>
    </p:spTree>
    <p:extLst>
      <p:ext uri="{BB962C8B-B14F-4D97-AF65-F5344CB8AC3E}">
        <p14:creationId xmlns:p14="http://schemas.microsoft.com/office/powerpoint/2010/main" val="323065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3FB337A-0780-2996-DDA3-93B2D018C784}"/>
              </a:ext>
            </a:extLst>
          </p:cNvPr>
          <p:cNvSpPr txBox="1">
            <a:spLocks/>
          </p:cNvSpPr>
          <p:nvPr/>
        </p:nvSpPr>
        <p:spPr>
          <a:xfrm>
            <a:off x="2201333" y="3428640"/>
            <a:ext cx="6560927" cy="762120"/>
          </a:xfrm>
          <a:prstGeom prst="rect">
            <a:avLst/>
          </a:prstGeom>
          <a:noFill/>
          <a:ln w="0">
            <a:noFill/>
          </a:ln>
        </p:spPr>
        <p:txBody>
          <a:bodyPr lIns="90000" tIns="46800" rIns="90000" bIns="468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6000" spc="-1" dirty="0">
                <a:solidFill>
                  <a:srgbClr val="FFFFFF"/>
                </a:solidFill>
                <a:latin typeface="Impact"/>
              </a:rPr>
              <a:t>ML Data Engineering</a:t>
            </a:r>
          </a:p>
        </p:txBody>
      </p:sp>
    </p:spTree>
    <p:extLst>
      <p:ext uri="{BB962C8B-B14F-4D97-AF65-F5344CB8AC3E}">
        <p14:creationId xmlns:p14="http://schemas.microsoft.com/office/powerpoint/2010/main" val="229834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Characteristics</a:t>
            </a:r>
            <a:r>
              <a:rPr lang="nl-NL" sz="4000" b="0" strike="noStrike" spc="-1" dirty="0">
                <a:solidFill>
                  <a:srgbClr val="FFFFFF"/>
                </a:solidFill>
                <a:latin typeface="Impact"/>
                <a:ea typeface="DejaVu Sans"/>
              </a:rPr>
              <a:t> of data</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AE9C6AA2-3F22-345A-A44C-7666B924FE31}"/>
              </a:ext>
            </a:extLst>
          </p:cNvPr>
          <p:cNvSpPr/>
          <p:nvPr/>
        </p:nvSpPr>
        <p:spPr>
          <a:xfrm>
            <a:off x="627092" y="951985"/>
            <a:ext cx="7708473" cy="2830689"/>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endParaRPr lang="en-US" sz="1600" b="1" spc="-1" dirty="0">
              <a:solidFill>
                <a:srgbClr val="1D1D1B"/>
              </a:solidFill>
              <a:uFill>
                <a:solidFill>
                  <a:srgbClr val="FFFFFF"/>
                </a:solidFill>
              </a:uFill>
              <a:latin typeface="Helvetica Neue"/>
              <a:ea typeface="Helvetica Neue"/>
            </a:endParaRPr>
          </a:p>
          <a:p>
            <a:pPr marL="3960">
              <a:spcBef>
                <a:spcPts val="601"/>
              </a:spcBef>
              <a:buClr>
                <a:srgbClr val="FF0000"/>
              </a:buClr>
            </a:pPr>
            <a:r>
              <a:rPr lang="en-US" sz="1600" b="1" spc="-1" dirty="0">
                <a:solidFill>
                  <a:srgbClr val="1D1D1B"/>
                </a:solidFill>
                <a:uFill>
                  <a:solidFill>
                    <a:srgbClr val="FFFFFF"/>
                  </a:solidFill>
                </a:uFill>
                <a:latin typeface="Helvetica Neue"/>
                <a:ea typeface="Helvetica Neue"/>
              </a:rPr>
              <a:t>Data in the real world is dirty</a:t>
            </a:r>
          </a:p>
          <a:p>
            <a:pPr marL="289710" indent="-285750">
              <a:spcBef>
                <a:spcPts val="601"/>
              </a:spcBef>
              <a:buClr>
                <a:srgbClr val="FF0000"/>
              </a:buClr>
              <a:buFont typeface="Wingdings" panose="05000000000000000000" pitchFamily="2" charset="2"/>
              <a:buChar char="q"/>
            </a:pPr>
            <a:r>
              <a:rPr lang="en-US" sz="1600" b="1" spc="-1" dirty="0">
                <a:uFill>
                  <a:solidFill>
                    <a:srgbClr val="FFFFFF"/>
                  </a:solidFill>
                </a:uFill>
                <a:latin typeface="Helvetica Neue"/>
                <a:ea typeface="Helvetica Neue"/>
              </a:rPr>
              <a:t>Incomplete – </a:t>
            </a:r>
            <a:r>
              <a:rPr lang="en-US" sz="1600" spc="-1" dirty="0">
                <a:uFill>
                  <a:solidFill>
                    <a:srgbClr val="FFFFFF"/>
                  </a:solidFill>
                </a:uFill>
                <a:latin typeface="Helvetica Neue"/>
                <a:ea typeface="Helvetica Neue"/>
              </a:rPr>
              <a:t>lacking attributes values, attributes of interest or only containing aggregate data</a:t>
            </a:r>
          </a:p>
          <a:p>
            <a:pPr marL="289710" indent="-285750">
              <a:spcBef>
                <a:spcPts val="601"/>
              </a:spcBef>
              <a:buClr>
                <a:srgbClr val="FF0000"/>
              </a:buClr>
              <a:buFont typeface="Wingdings" panose="05000000000000000000" pitchFamily="2" charset="2"/>
              <a:buChar char="q"/>
            </a:pPr>
            <a:r>
              <a:rPr lang="en-US" sz="1600" b="1" spc="-1" dirty="0">
                <a:uFill>
                  <a:solidFill>
                    <a:srgbClr val="FFFFFF"/>
                  </a:solidFill>
                </a:uFill>
                <a:latin typeface="Helvetica Neue"/>
                <a:ea typeface="Helvetica Neue"/>
              </a:rPr>
              <a:t>Noisy – </a:t>
            </a:r>
            <a:r>
              <a:rPr lang="en-US" sz="1600" spc="-1" dirty="0">
                <a:uFill>
                  <a:solidFill>
                    <a:srgbClr val="FFFFFF"/>
                  </a:solidFill>
                </a:uFill>
                <a:latin typeface="Helvetica Neue"/>
                <a:ea typeface="Helvetica Neue"/>
              </a:rPr>
              <a:t>containing errors or outliers</a:t>
            </a:r>
          </a:p>
          <a:p>
            <a:pPr marL="289710" indent="-285750">
              <a:spcBef>
                <a:spcPts val="601"/>
              </a:spcBef>
              <a:buClr>
                <a:srgbClr val="FF0000"/>
              </a:buClr>
              <a:buFont typeface="Wingdings" panose="05000000000000000000" pitchFamily="2" charset="2"/>
              <a:buChar char="q"/>
            </a:pPr>
            <a:r>
              <a:rPr lang="en-US" sz="1600" b="1" spc="-1" dirty="0">
                <a:uFill>
                  <a:solidFill>
                    <a:srgbClr val="FFFFFF"/>
                  </a:solidFill>
                </a:uFill>
                <a:latin typeface="Helvetica Neue"/>
                <a:ea typeface="Helvetica Neue"/>
              </a:rPr>
              <a:t>Inconsistent – </a:t>
            </a:r>
            <a:r>
              <a:rPr lang="en-US" sz="1600" spc="-1" dirty="0">
                <a:uFill>
                  <a:solidFill>
                    <a:srgbClr val="FFFFFF"/>
                  </a:solidFill>
                </a:uFill>
                <a:latin typeface="Helvetica Neue"/>
                <a:ea typeface="Helvetica Neue"/>
              </a:rPr>
              <a:t>containing discrepancies in codes or names</a:t>
            </a:r>
          </a:p>
          <a:p>
            <a:pPr marL="3960">
              <a:spcBef>
                <a:spcPts val="601"/>
              </a:spcBef>
              <a:buClr>
                <a:srgbClr val="FF0000"/>
              </a:buClr>
            </a:pPr>
            <a:endParaRPr lang="en-US" sz="1600" b="1" spc="-1" dirty="0">
              <a:solidFill>
                <a:srgbClr val="1D1D1B"/>
              </a:solidFill>
              <a:uFill>
                <a:solidFill>
                  <a:srgbClr val="FFFFFF"/>
                </a:solidFill>
              </a:uFill>
              <a:latin typeface="Helvetica Neue"/>
              <a:ea typeface="Helvetica Neue"/>
            </a:endParaRPr>
          </a:p>
          <a:p>
            <a:pPr marL="3960">
              <a:spcBef>
                <a:spcPts val="601"/>
              </a:spcBef>
              <a:buClr>
                <a:srgbClr val="FF0000"/>
              </a:buClr>
            </a:pPr>
            <a:r>
              <a:rPr lang="en-US" sz="1600" b="1" spc="-1" dirty="0">
                <a:solidFill>
                  <a:srgbClr val="1D1D1B"/>
                </a:solidFill>
                <a:uFill>
                  <a:solidFill>
                    <a:srgbClr val="FFFFFF"/>
                  </a:solidFill>
                </a:uFill>
                <a:latin typeface="Helvetica Neue"/>
                <a:ea typeface="Helvetica Neue"/>
              </a:rPr>
              <a:t>No quality data means no quality results</a:t>
            </a:r>
          </a:p>
          <a:p>
            <a:pPr marL="289710" indent="-285750">
              <a:spcBef>
                <a:spcPts val="601"/>
              </a:spcBef>
              <a:buClr>
                <a:srgbClr val="FF0000"/>
              </a:buClr>
              <a:buFont typeface="Wingdings" panose="05000000000000000000" pitchFamily="2" charset="2"/>
              <a:buChar char="q"/>
            </a:pPr>
            <a:r>
              <a:rPr lang="en-US" sz="1600" spc="-1" dirty="0">
                <a:solidFill>
                  <a:srgbClr val="1D1D1B"/>
                </a:solidFill>
                <a:uFill>
                  <a:solidFill>
                    <a:srgbClr val="FFFFFF"/>
                  </a:solidFill>
                </a:uFill>
                <a:latin typeface="Helvetica Neue"/>
                <a:ea typeface="Helvetica Neue"/>
              </a:rPr>
              <a:t>Quality decisions can only be based on quality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Tasks</a:t>
            </a:r>
            <a:endParaRPr lang="nl-NL" sz="4000" b="0" strike="noStrike" spc="-1" dirty="0">
              <a:solidFill>
                <a:srgbClr val="000000"/>
              </a:solidFill>
              <a:latin typeface="Arial"/>
            </a:endParaRPr>
          </a:p>
        </p:txBody>
      </p:sp>
      <p:pic>
        <p:nvPicPr>
          <p:cNvPr id="113" name="Afbeelding 539"/>
          <p:cNvPicPr/>
          <p:nvPr/>
        </p:nvPicPr>
        <p:blipFill>
          <a:blip r:embed="rId2"/>
          <a:stretch/>
        </p:blipFill>
        <p:spPr>
          <a:xfrm>
            <a:off x="4968000" y="864000"/>
            <a:ext cx="3796560" cy="2034720"/>
          </a:xfrm>
          <a:prstGeom prst="rect">
            <a:avLst/>
          </a:prstGeom>
          <a:ln w="0">
            <a:noFill/>
          </a:ln>
        </p:spPr>
      </p:pic>
      <p:sp>
        <p:nvSpPr>
          <p:cNvPr id="2" name="CustomShape 2">
            <a:extLst>
              <a:ext uri="{FF2B5EF4-FFF2-40B4-BE49-F238E27FC236}">
                <a16:creationId xmlns:a16="http://schemas.microsoft.com/office/drawing/2014/main" id="{AE9C6AA2-3F22-345A-A44C-7666B924FE31}"/>
              </a:ext>
            </a:extLst>
          </p:cNvPr>
          <p:cNvSpPr/>
          <p:nvPr/>
        </p:nvSpPr>
        <p:spPr>
          <a:xfrm>
            <a:off x="627092" y="3051720"/>
            <a:ext cx="7708473" cy="2830689"/>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Data duplication – </a:t>
            </a:r>
            <a:r>
              <a:rPr lang="en-US" sz="1600" spc="-1" dirty="0">
                <a:solidFill>
                  <a:srgbClr val="1D1D1B"/>
                </a:solidFill>
                <a:uFill>
                  <a:solidFill>
                    <a:srgbClr val="FFFFFF"/>
                  </a:solidFill>
                </a:uFill>
                <a:latin typeface="Helvetica Neue"/>
                <a:ea typeface="Helvetica Neue"/>
              </a:rPr>
              <a:t>removal of duplicated observations</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Dimensionality reduction –</a:t>
            </a:r>
            <a:r>
              <a:rPr lang="en-US" sz="1600" spc="-1" dirty="0">
                <a:solidFill>
                  <a:srgbClr val="1D1D1B"/>
                </a:solidFill>
                <a:uFill>
                  <a:solidFill>
                    <a:srgbClr val="FFFFFF"/>
                  </a:solidFill>
                </a:uFill>
                <a:latin typeface="Helvetica Neue"/>
                <a:ea typeface="Helvetica Neue"/>
              </a:rPr>
              <a:t> find projection that captures observations</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rPr>
              <a:t>Encoding –</a:t>
            </a:r>
            <a:r>
              <a:rPr lang="en-US" sz="1600" spc="-1" dirty="0">
                <a:solidFill>
                  <a:srgbClr val="1D1D1B"/>
                </a:solidFill>
                <a:uFill>
                  <a:solidFill>
                    <a:srgbClr val="FFFFFF"/>
                  </a:solidFill>
                </a:uFill>
                <a:latin typeface="Helvetica Neue"/>
              </a:rPr>
              <a:t> transform data so that it can be consumed by the modeling methods</a:t>
            </a:r>
            <a:endParaRPr lang="nl-NL" sz="1600" spc="-1" dirty="0">
              <a:solidFill>
                <a:srgbClr val="000000"/>
              </a:solidFill>
              <a:uFill>
                <a:solidFill>
                  <a:srgbClr val="FFFFFF"/>
                </a:solidFill>
              </a:uFill>
              <a:latin typeface="Arial"/>
            </a:endParaRP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Missing data – </a:t>
            </a:r>
            <a:r>
              <a:rPr lang="en-US" sz="1600" spc="-1" dirty="0">
                <a:solidFill>
                  <a:srgbClr val="1D1D1B"/>
                </a:solidFill>
                <a:uFill>
                  <a:solidFill>
                    <a:srgbClr val="FFFFFF"/>
                  </a:solidFill>
                </a:uFill>
                <a:latin typeface="Helvetica Neue"/>
                <a:ea typeface="Helvetica Neue"/>
              </a:rPr>
              <a:t>delete, estimate, ignore and replace observations</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Noise reduction – </a:t>
            </a:r>
            <a:r>
              <a:rPr lang="en-US" sz="1600" spc="-1" dirty="0">
                <a:solidFill>
                  <a:srgbClr val="1D1D1B"/>
                </a:solidFill>
                <a:uFill>
                  <a:solidFill>
                    <a:srgbClr val="FFFFFF"/>
                  </a:solidFill>
                </a:uFill>
                <a:latin typeface="Helvetica Neue"/>
                <a:ea typeface="Helvetica Neue"/>
              </a:rPr>
              <a:t>remove unwanted or clean up polluted observations</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Outliers – </a:t>
            </a:r>
            <a:r>
              <a:rPr lang="en-US" sz="1600" spc="-1" dirty="0">
                <a:solidFill>
                  <a:srgbClr val="1D1D1B"/>
                </a:solidFill>
                <a:uFill>
                  <a:solidFill>
                    <a:srgbClr val="FFFFFF"/>
                  </a:solidFill>
                </a:uFill>
                <a:latin typeface="Helvetica Neue"/>
                <a:ea typeface="Helvetica Neue"/>
              </a:rPr>
              <a:t>identifying observations that do not fit the others</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Feature selection – </a:t>
            </a:r>
            <a:r>
              <a:rPr lang="en-US" sz="1600" spc="-1" dirty="0">
                <a:solidFill>
                  <a:srgbClr val="1D1D1B"/>
                </a:solidFill>
                <a:uFill>
                  <a:solidFill>
                    <a:srgbClr val="FFFFFF"/>
                  </a:solidFill>
                </a:uFill>
                <a:latin typeface="Helvetica Neue"/>
                <a:ea typeface="Helvetica Neue"/>
              </a:rPr>
              <a:t>remove redundant or irrelevant attributes</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Sampling – </a:t>
            </a:r>
            <a:r>
              <a:rPr lang="en-US" sz="1600" spc="-1" dirty="0">
                <a:solidFill>
                  <a:srgbClr val="1D1D1B"/>
                </a:solidFill>
                <a:uFill>
                  <a:solidFill>
                    <a:srgbClr val="FFFFFF"/>
                  </a:solidFill>
                </a:uFill>
                <a:latin typeface="Helvetica Neue"/>
                <a:ea typeface="Helvetica Neue"/>
              </a:rPr>
              <a:t>find a representative subset</a:t>
            </a:r>
          </a:p>
          <a:p>
            <a:pPr marL="285840" indent="-281880">
              <a:spcBef>
                <a:spcPts val="601"/>
              </a:spcBef>
              <a:buClr>
                <a:srgbClr val="FF0000"/>
              </a:buClr>
              <a:buFont typeface="Wingdings" charset="2"/>
              <a:buChar char=""/>
            </a:pPr>
            <a:r>
              <a:rPr lang="en-US" sz="1600" b="1" spc="-1" dirty="0">
                <a:solidFill>
                  <a:srgbClr val="1D1D1B"/>
                </a:solidFill>
                <a:uFill>
                  <a:solidFill>
                    <a:srgbClr val="FFFFFF"/>
                  </a:solidFill>
                </a:uFill>
                <a:latin typeface="Helvetica Neue"/>
                <a:ea typeface="Helvetica Neue"/>
              </a:rPr>
              <a:t>Transformation – </a:t>
            </a:r>
            <a:r>
              <a:rPr lang="en-US" sz="1600" spc="-1" dirty="0">
                <a:solidFill>
                  <a:srgbClr val="1D1D1B"/>
                </a:solidFill>
                <a:uFill>
                  <a:solidFill>
                    <a:srgbClr val="FFFFFF"/>
                  </a:solidFill>
                </a:uFill>
                <a:latin typeface="Helvetica Neue"/>
                <a:ea typeface="Helvetica Neue"/>
              </a:rPr>
              <a:t>map attribute values/objects into a single attribute value/object</a:t>
            </a:r>
          </a:p>
        </p:txBody>
      </p:sp>
    </p:spTree>
    <p:extLst>
      <p:ext uri="{BB962C8B-B14F-4D97-AF65-F5344CB8AC3E}">
        <p14:creationId xmlns:p14="http://schemas.microsoft.com/office/powerpoint/2010/main" val="207767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Encoding</a:t>
            </a:r>
            <a:endParaRPr lang="nl-NL" sz="4000" b="0" strike="noStrike" spc="-1" dirty="0">
              <a:solidFill>
                <a:srgbClr val="000000"/>
              </a:solidFill>
              <a:latin typeface="Arial"/>
            </a:endParaRPr>
          </a:p>
        </p:txBody>
      </p:sp>
      <p:pic>
        <p:nvPicPr>
          <p:cNvPr id="5" name="Afbeelding 4">
            <a:extLst>
              <a:ext uri="{FF2B5EF4-FFF2-40B4-BE49-F238E27FC236}">
                <a16:creationId xmlns:a16="http://schemas.microsoft.com/office/drawing/2014/main" id="{08BC3337-6864-0A4A-C30E-FB9CBCA018B8}"/>
              </a:ext>
            </a:extLst>
          </p:cNvPr>
          <p:cNvPicPr>
            <a:picLocks noChangeAspect="1"/>
          </p:cNvPicPr>
          <p:nvPr/>
        </p:nvPicPr>
        <p:blipFill>
          <a:blip r:embed="rId2"/>
          <a:stretch>
            <a:fillRect/>
          </a:stretch>
        </p:blipFill>
        <p:spPr>
          <a:xfrm>
            <a:off x="1340372" y="1541062"/>
            <a:ext cx="3238500" cy="1524000"/>
          </a:xfrm>
          <a:prstGeom prst="rect">
            <a:avLst/>
          </a:prstGeom>
        </p:spPr>
      </p:pic>
      <p:pic>
        <p:nvPicPr>
          <p:cNvPr id="9" name="Afbeelding 8">
            <a:extLst>
              <a:ext uri="{FF2B5EF4-FFF2-40B4-BE49-F238E27FC236}">
                <a16:creationId xmlns:a16="http://schemas.microsoft.com/office/drawing/2014/main" id="{471FF57B-E705-2DDC-D986-829784CB8030}"/>
              </a:ext>
            </a:extLst>
          </p:cNvPr>
          <p:cNvPicPr>
            <a:picLocks noChangeAspect="1"/>
          </p:cNvPicPr>
          <p:nvPr/>
        </p:nvPicPr>
        <p:blipFill>
          <a:blip r:embed="rId3"/>
          <a:stretch>
            <a:fillRect/>
          </a:stretch>
        </p:blipFill>
        <p:spPr>
          <a:xfrm>
            <a:off x="5549052" y="2828395"/>
            <a:ext cx="2667000" cy="1133475"/>
          </a:xfrm>
          <a:prstGeom prst="rect">
            <a:avLst/>
          </a:prstGeom>
        </p:spPr>
      </p:pic>
      <p:pic>
        <p:nvPicPr>
          <p:cNvPr id="1026" name="Picture 2" descr="png">
            <a:extLst>
              <a:ext uri="{FF2B5EF4-FFF2-40B4-BE49-F238E27FC236}">
                <a16:creationId xmlns:a16="http://schemas.microsoft.com/office/drawing/2014/main" id="{2F00C997-B7C9-7B35-D0A4-92F4832A7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018" y="3665709"/>
            <a:ext cx="1985963" cy="1869142"/>
          </a:xfrm>
          <a:prstGeom prst="rect">
            <a:avLst/>
          </a:prstGeom>
          <a:noFill/>
          <a:extLst>
            <a:ext uri="{909E8E84-426E-40DD-AFC4-6F175D3DCCD1}">
              <a14:hiddenFill xmlns:a14="http://schemas.microsoft.com/office/drawing/2010/main">
                <a:solidFill>
                  <a:srgbClr val="FFFFFF"/>
                </a:solidFill>
              </a14:hiddenFill>
            </a:ext>
          </a:extLst>
        </p:spPr>
      </p:pic>
      <p:sp>
        <p:nvSpPr>
          <p:cNvPr id="10" name="CustomShape 2">
            <a:extLst>
              <a:ext uri="{FF2B5EF4-FFF2-40B4-BE49-F238E27FC236}">
                <a16:creationId xmlns:a16="http://schemas.microsoft.com/office/drawing/2014/main" id="{A0DC2C07-55B9-FF39-8000-980E4D86653B}"/>
              </a:ext>
            </a:extLst>
          </p:cNvPr>
          <p:cNvSpPr/>
          <p:nvPr/>
        </p:nvSpPr>
        <p:spPr>
          <a:xfrm>
            <a:off x="2453021" y="1388062"/>
            <a:ext cx="1249956" cy="208555"/>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Nominal</a:t>
            </a:r>
            <a:endParaRPr lang="nl-NL" sz="1200" b="1" spc="-1" dirty="0">
              <a:solidFill>
                <a:srgbClr val="1D1D1B"/>
              </a:solidFill>
              <a:uFill>
                <a:solidFill>
                  <a:srgbClr val="FFFFFF"/>
                </a:solidFill>
              </a:uFill>
              <a:latin typeface="Helvetica Neue"/>
              <a:ea typeface="Helvetica Neue"/>
            </a:endParaRPr>
          </a:p>
        </p:txBody>
      </p:sp>
      <p:sp>
        <p:nvSpPr>
          <p:cNvPr id="12" name="CustomShape 2">
            <a:extLst>
              <a:ext uri="{FF2B5EF4-FFF2-40B4-BE49-F238E27FC236}">
                <a16:creationId xmlns:a16="http://schemas.microsoft.com/office/drawing/2014/main" id="{CF5D7E80-1F85-2BDE-D8F0-7FEFC3DE1CD2}"/>
              </a:ext>
            </a:extLst>
          </p:cNvPr>
          <p:cNvSpPr/>
          <p:nvPr/>
        </p:nvSpPr>
        <p:spPr>
          <a:xfrm>
            <a:off x="6409776" y="2619840"/>
            <a:ext cx="1249956" cy="208555"/>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Ordinal</a:t>
            </a:r>
            <a:endParaRPr lang="nl-NL" sz="1200" b="1" spc="-1" dirty="0">
              <a:solidFill>
                <a:srgbClr val="1D1D1B"/>
              </a:solidFill>
              <a:uFill>
                <a:solidFill>
                  <a:srgbClr val="FFFFFF"/>
                </a:solidFill>
              </a:uFill>
              <a:latin typeface="Helvetica Neue"/>
              <a:ea typeface="Helvetica Neue"/>
            </a:endParaRPr>
          </a:p>
        </p:txBody>
      </p:sp>
      <p:sp>
        <p:nvSpPr>
          <p:cNvPr id="13" name="CustomShape 2">
            <a:extLst>
              <a:ext uri="{FF2B5EF4-FFF2-40B4-BE49-F238E27FC236}">
                <a16:creationId xmlns:a16="http://schemas.microsoft.com/office/drawing/2014/main" id="{01D21E99-62E9-9412-7EA4-5A2D02B843D3}"/>
              </a:ext>
            </a:extLst>
          </p:cNvPr>
          <p:cNvSpPr/>
          <p:nvPr/>
        </p:nvSpPr>
        <p:spPr>
          <a:xfrm>
            <a:off x="2532637" y="3462354"/>
            <a:ext cx="2124623" cy="208555"/>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Cyclical</a:t>
            </a:r>
            <a:r>
              <a:rPr lang="nl-NL" sz="1200" b="1" spc="-1" dirty="0">
                <a:solidFill>
                  <a:srgbClr val="1D1D1B"/>
                </a:solidFill>
                <a:uFill>
                  <a:solidFill>
                    <a:srgbClr val="FFFFFF"/>
                  </a:solidFill>
                </a:uFill>
                <a:latin typeface="Helvetica Neue"/>
                <a:ea typeface="Helvetica Neue"/>
              </a:rPr>
              <a:t> </a:t>
            </a:r>
            <a:r>
              <a:rPr lang="nl-NL" sz="1200" b="1" spc="-1" dirty="0" err="1">
                <a:solidFill>
                  <a:srgbClr val="1D1D1B"/>
                </a:solidFill>
                <a:uFill>
                  <a:solidFill>
                    <a:srgbClr val="FFFFFF"/>
                  </a:solidFill>
                </a:uFill>
                <a:latin typeface="Helvetica Neue"/>
                <a:ea typeface="Helvetica Neue"/>
              </a:rPr>
              <a:t>continuous</a:t>
            </a:r>
            <a:endParaRPr lang="nl-NL" sz="1200" b="1" spc="-1" dirty="0">
              <a:solidFill>
                <a:srgbClr val="1D1D1B"/>
              </a:solidFill>
              <a:uFill>
                <a:solidFill>
                  <a:srgbClr val="FFFFFF"/>
                </a:solidFill>
              </a:uFill>
              <a:latin typeface="Helvetica Neue"/>
              <a:ea typeface="Helvetica Neue"/>
            </a:endParaRPr>
          </a:p>
        </p:txBody>
      </p:sp>
    </p:spTree>
    <p:extLst>
      <p:ext uri="{BB962C8B-B14F-4D97-AF65-F5344CB8AC3E}">
        <p14:creationId xmlns:p14="http://schemas.microsoft.com/office/powerpoint/2010/main" val="30658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Data </a:t>
            </a:r>
            <a:r>
              <a:rPr lang="nl-NL" sz="4000" b="0" strike="noStrike" spc="-1" dirty="0" err="1">
                <a:solidFill>
                  <a:srgbClr val="FFFFFF"/>
                </a:solidFill>
                <a:latin typeface="Impact"/>
                <a:ea typeface="DejaVu Sans"/>
              </a:rPr>
              <a:t>imputation</a:t>
            </a:r>
            <a:endParaRPr lang="nl-NL" sz="4000" b="0" strike="noStrike" spc="-1" dirty="0">
              <a:solidFill>
                <a:srgbClr val="000000"/>
              </a:solidFill>
              <a:latin typeface="Arial"/>
            </a:endParaRPr>
          </a:p>
        </p:txBody>
      </p:sp>
      <p:pic>
        <p:nvPicPr>
          <p:cNvPr id="6146" name="Picture 2" descr="7 Ways to Identify and Handle Missing Data | 3 Ways You Should Not | by  Raja Dev | Towards AI">
            <a:extLst>
              <a:ext uri="{FF2B5EF4-FFF2-40B4-BE49-F238E27FC236}">
                <a16:creationId xmlns:a16="http://schemas.microsoft.com/office/drawing/2014/main" id="{F7736ACD-F3AF-0FF2-0FF7-6A3D2E4FB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80" y="1643445"/>
            <a:ext cx="4023260" cy="113224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2">
            <a:extLst>
              <a:ext uri="{FF2B5EF4-FFF2-40B4-BE49-F238E27FC236}">
                <a16:creationId xmlns:a16="http://schemas.microsoft.com/office/drawing/2014/main" id="{AE38B157-EA0D-297A-DC04-09FB30A8BCD7}"/>
              </a:ext>
            </a:extLst>
          </p:cNvPr>
          <p:cNvSpPr/>
          <p:nvPr/>
        </p:nvSpPr>
        <p:spPr>
          <a:xfrm>
            <a:off x="4815280" y="2500140"/>
            <a:ext cx="3440824"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i="0" dirty="0">
                <a:solidFill>
                  <a:srgbClr val="374151"/>
                </a:solidFill>
                <a:effectLst/>
                <a:latin typeface="Helvetica Neue" panose="02000503000000020004" pitchFamily="2" charset="0"/>
              </a:rPr>
              <a:t>Missing data – </a:t>
            </a:r>
            <a:r>
              <a:rPr lang="en-US" sz="1200" i="0" dirty="0">
                <a:solidFill>
                  <a:srgbClr val="374151"/>
                </a:solidFill>
                <a:effectLst/>
                <a:latin typeface="Helvetica Neue" panose="02000503000000020004" pitchFamily="2" charset="0"/>
              </a:rPr>
              <a:t>data is not always available</a:t>
            </a:r>
            <a:endParaRPr lang="nl-NL" sz="1200" strike="noStrike" spc="-1" dirty="0">
              <a:solidFill>
                <a:srgbClr val="000000"/>
              </a:solidFill>
              <a:latin typeface="Helvetica Neue" panose="02000503000000020004" pitchFamily="2" charset="0"/>
            </a:endParaRPr>
          </a:p>
        </p:txBody>
      </p:sp>
      <p:sp>
        <p:nvSpPr>
          <p:cNvPr id="3" name="Tekstvak 2">
            <a:extLst>
              <a:ext uri="{FF2B5EF4-FFF2-40B4-BE49-F238E27FC236}">
                <a16:creationId xmlns:a16="http://schemas.microsoft.com/office/drawing/2014/main" id="{0635D0DF-D9E4-7B52-0F4A-AF19BDB24C1A}"/>
              </a:ext>
            </a:extLst>
          </p:cNvPr>
          <p:cNvSpPr/>
          <p:nvPr/>
        </p:nvSpPr>
        <p:spPr>
          <a:xfrm>
            <a:off x="3671319" y="3222618"/>
            <a:ext cx="4584785" cy="187893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171450" indent="-171450" algn="l">
              <a:lnSpc>
                <a:spcPct val="200000"/>
              </a:lnSpc>
              <a:buFont typeface="Wingdings" panose="05000000000000000000" pitchFamily="2" charset="2"/>
              <a:buChar char="q"/>
            </a:pPr>
            <a:r>
              <a:rPr lang="en-US" sz="1200" b="0" i="0" dirty="0">
                <a:effectLst/>
                <a:latin typeface="Helvetica Neue" panose="02000503000000020004" pitchFamily="2" charset="0"/>
              </a:rPr>
              <a:t>Ignore the subject</a:t>
            </a:r>
          </a:p>
          <a:p>
            <a:pPr marL="171450" indent="-171450" algn="l">
              <a:lnSpc>
                <a:spcPct val="200000"/>
              </a:lnSpc>
              <a:buFont typeface="Wingdings" panose="05000000000000000000" pitchFamily="2" charset="2"/>
              <a:buChar char="q"/>
            </a:pPr>
            <a:r>
              <a:rPr lang="en-US" sz="1200" b="0" i="0" dirty="0">
                <a:effectLst/>
                <a:latin typeface="Helvetica Neue" panose="02000503000000020004" pitchFamily="2" charset="0"/>
              </a:rPr>
              <a:t>Fill in the missing value manually or use a global constant</a:t>
            </a:r>
          </a:p>
          <a:p>
            <a:pPr marL="171450" indent="-171450" algn="l">
              <a:lnSpc>
                <a:spcPct val="200000"/>
              </a:lnSpc>
              <a:buFont typeface="Wingdings" panose="05000000000000000000" pitchFamily="2" charset="2"/>
              <a:buChar char="q"/>
            </a:pPr>
            <a:r>
              <a:rPr lang="en-US" sz="1200" b="0" i="0" dirty="0">
                <a:effectLst/>
                <a:latin typeface="Helvetica Neue" panose="02000503000000020004" pitchFamily="2" charset="0"/>
              </a:rPr>
              <a:t>Use the attribute mean to fill in the missing value</a:t>
            </a:r>
          </a:p>
          <a:p>
            <a:pPr marL="171450" indent="-171450" algn="l">
              <a:lnSpc>
                <a:spcPct val="200000"/>
              </a:lnSpc>
              <a:buFont typeface="Wingdings" panose="05000000000000000000" pitchFamily="2" charset="2"/>
              <a:buChar char="q"/>
            </a:pPr>
            <a:r>
              <a:rPr lang="en-US" sz="1200" b="0" i="0" dirty="0">
                <a:effectLst/>
                <a:latin typeface="Helvetica Neue" panose="02000503000000020004" pitchFamily="2" charset="0"/>
              </a:rPr>
              <a:t>Use the attribute mean for all subjects of the same class</a:t>
            </a:r>
          </a:p>
          <a:p>
            <a:pPr marL="171450" indent="-171450" algn="l">
              <a:lnSpc>
                <a:spcPct val="200000"/>
              </a:lnSpc>
              <a:buFont typeface="Wingdings" panose="05000000000000000000" pitchFamily="2" charset="2"/>
              <a:buChar char="q"/>
            </a:pPr>
            <a:r>
              <a:rPr lang="en-US" sz="1200" b="0" i="0" dirty="0">
                <a:effectLst/>
                <a:latin typeface="Helvetica Neue" panose="02000503000000020004" pitchFamily="2" charset="0"/>
              </a:rPr>
              <a:t>Predict the missing value with the most probable value</a:t>
            </a:r>
          </a:p>
        </p:txBody>
      </p:sp>
    </p:spTree>
    <p:extLst>
      <p:ext uri="{BB962C8B-B14F-4D97-AF65-F5344CB8AC3E}">
        <p14:creationId xmlns:p14="http://schemas.microsoft.com/office/powerpoint/2010/main" val="86533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Noise</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reduction</a:t>
            </a:r>
            <a:endParaRPr lang="nl-NL" sz="4000" b="0" strike="noStrike" spc="-1" dirty="0">
              <a:solidFill>
                <a:srgbClr val="000000"/>
              </a:solidFill>
              <a:latin typeface="Arial"/>
            </a:endParaRPr>
          </a:p>
        </p:txBody>
      </p:sp>
      <p:pic>
        <p:nvPicPr>
          <p:cNvPr id="2" name="Afbeelding 1">
            <a:extLst>
              <a:ext uri="{FF2B5EF4-FFF2-40B4-BE49-F238E27FC236}">
                <a16:creationId xmlns:a16="http://schemas.microsoft.com/office/drawing/2014/main" id="{F68DF48B-1378-A590-0A82-9FD17A9D7146}"/>
              </a:ext>
            </a:extLst>
          </p:cNvPr>
          <p:cNvPicPr>
            <a:picLocks noChangeAspect="1"/>
          </p:cNvPicPr>
          <p:nvPr/>
        </p:nvPicPr>
        <p:blipFill>
          <a:blip r:embed="rId2"/>
          <a:stretch>
            <a:fillRect/>
          </a:stretch>
        </p:blipFill>
        <p:spPr>
          <a:xfrm>
            <a:off x="850529" y="1311396"/>
            <a:ext cx="1777676" cy="1589528"/>
          </a:xfrm>
          <a:prstGeom prst="rect">
            <a:avLst/>
          </a:prstGeom>
        </p:spPr>
      </p:pic>
      <p:sp>
        <p:nvSpPr>
          <p:cNvPr id="3" name="CustomShape 2">
            <a:extLst>
              <a:ext uri="{FF2B5EF4-FFF2-40B4-BE49-F238E27FC236}">
                <a16:creationId xmlns:a16="http://schemas.microsoft.com/office/drawing/2014/main" id="{D42969B3-06F6-71C2-CEDF-0144DCA171CB}"/>
              </a:ext>
            </a:extLst>
          </p:cNvPr>
          <p:cNvSpPr/>
          <p:nvPr/>
        </p:nvSpPr>
        <p:spPr>
          <a:xfrm>
            <a:off x="1303643" y="2745441"/>
            <a:ext cx="903248" cy="27722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Regression</a:t>
            </a:r>
            <a:endParaRPr lang="nl-NL" sz="1200" b="1" spc="-1" dirty="0">
              <a:solidFill>
                <a:srgbClr val="1D1D1B"/>
              </a:solidFill>
              <a:uFill>
                <a:solidFill>
                  <a:srgbClr val="FFFFFF"/>
                </a:solidFill>
              </a:uFill>
              <a:latin typeface="Helvetica Neue"/>
              <a:ea typeface="Helvetica Neue"/>
            </a:endParaRPr>
          </a:p>
        </p:txBody>
      </p:sp>
      <p:pic>
        <p:nvPicPr>
          <p:cNvPr id="4" name="Afbeelding 3">
            <a:extLst>
              <a:ext uri="{FF2B5EF4-FFF2-40B4-BE49-F238E27FC236}">
                <a16:creationId xmlns:a16="http://schemas.microsoft.com/office/drawing/2014/main" id="{D05502EF-29B2-6F92-D050-1FAB74CCC10A}"/>
              </a:ext>
            </a:extLst>
          </p:cNvPr>
          <p:cNvPicPr>
            <a:picLocks noChangeAspect="1"/>
          </p:cNvPicPr>
          <p:nvPr/>
        </p:nvPicPr>
        <p:blipFill>
          <a:blip r:embed="rId3"/>
          <a:stretch>
            <a:fillRect/>
          </a:stretch>
        </p:blipFill>
        <p:spPr>
          <a:xfrm>
            <a:off x="4623631" y="1471448"/>
            <a:ext cx="2438719" cy="647007"/>
          </a:xfrm>
          <a:prstGeom prst="rect">
            <a:avLst/>
          </a:prstGeom>
        </p:spPr>
      </p:pic>
      <p:sp>
        <p:nvSpPr>
          <p:cNvPr id="5" name="CustomShape 2">
            <a:extLst>
              <a:ext uri="{FF2B5EF4-FFF2-40B4-BE49-F238E27FC236}">
                <a16:creationId xmlns:a16="http://schemas.microsoft.com/office/drawing/2014/main" id="{F19CC715-45E8-B199-8214-F923D34022B8}"/>
              </a:ext>
            </a:extLst>
          </p:cNvPr>
          <p:cNvSpPr/>
          <p:nvPr/>
        </p:nvSpPr>
        <p:spPr>
          <a:xfrm>
            <a:off x="5523378" y="2155317"/>
            <a:ext cx="568798" cy="232275"/>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Binning</a:t>
            </a:r>
            <a:endParaRPr lang="nl-NL" sz="1200" b="1" spc="-1" dirty="0">
              <a:solidFill>
                <a:srgbClr val="1D1D1B"/>
              </a:solidFill>
              <a:uFill>
                <a:solidFill>
                  <a:srgbClr val="FFFFFF"/>
                </a:solidFill>
              </a:uFill>
              <a:latin typeface="Helvetica Neue"/>
              <a:ea typeface="Helvetica Neue"/>
            </a:endParaRPr>
          </a:p>
        </p:txBody>
      </p:sp>
      <p:pic>
        <p:nvPicPr>
          <p:cNvPr id="1026" name="Picture 2" descr="Moving average - Wikipedia">
            <a:extLst>
              <a:ext uri="{FF2B5EF4-FFF2-40B4-BE49-F238E27FC236}">
                <a16:creationId xmlns:a16="http://schemas.microsoft.com/office/drawing/2014/main" id="{4FE7DC64-5C77-71E1-4252-A6D4B2103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415" y="3429000"/>
            <a:ext cx="1685143" cy="1252740"/>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2">
            <a:extLst>
              <a:ext uri="{FF2B5EF4-FFF2-40B4-BE49-F238E27FC236}">
                <a16:creationId xmlns:a16="http://schemas.microsoft.com/office/drawing/2014/main" id="{53AF1EEC-D540-B3A6-56B3-CD7575C379D1}"/>
              </a:ext>
            </a:extLst>
          </p:cNvPr>
          <p:cNvSpPr/>
          <p:nvPr/>
        </p:nvSpPr>
        <p:spPr>
          <a:xfrm>
            <a:off x="6173037" y="4828086"/>
            <a:ext cx="1429305" cy="280526"/>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Moving</a:t>
            </a:r>
            <a:r>
              <a:rPr lang="nl-NL" sz="1200" b="1" spc="-1" dirty="0">
                <a:solidFill>
                  <a:srgbClr val="1D1D1B"/>
                </a:solidFill>
                <a:uFill>
                  <a:solidFill>
                    <a:srgbClr val="FFFFFF"/>
                  </a:solidFill>
                </a:uFill>
                <a:latin typeface="Helvetica Neue"/>
                <a:ea typeface="Helvetica Neue"/>
              </a:rPr>
              <a:t> </a:t>
            </a:r>
            <a:r>
              <a:rPr lang="nl-NL" sz="1200" b="1" spc="-1" dirty="0" err="1">
                <a:solidFill>
                  <a:srgbClr val="1D1D1B"/>
                </a:solidFill>
                <a:uFill>
                  <a:solidFill>
                    <a:srgbClr val="FFFFFF"/>
                  </a:solidFill>
                </a:uFill>
                <a:latin typeface="Helvetica Neue"/>
                <a:ea typeface="Helvetica Neue"/>
              </a:rPr>
              <a:t>averages</a:t>
            </a:r>
            <a:endParaRPr lang="nl-NL" sz="1200" b="1" spc="-1" dirty="0">
              <a:solidFill>
                <a:srgbClr val="1D1D1B"/>
              </a:solidFill>
              <a:uFill>
                <a:solidFill>
                  <a:srgbClr val="FFFFFF"/>
                </a:solidFill>
              </a:uFill>
              <a:latin typeface="Helvetica Neue"/>
              <a:ea typeface="Helvetica Neue"/>
            </a:endParaRPr>
          </a:p>
        </p:txBody>
      </p:sp>
      <p:pic>
        <p:nvPicPr>
          <p:cNvPr id="12" name="Afbeelding 11">
            <a:extLst>
              <a:ext uri="{FF2B5EF4-FFF2-40B4-BE49-F238E27FC236}">
                <a16:creationId xmlns:a16="http://schemas.microsoft.com/office/drawing/2014/main" id="{AF599BDF-362A-46C1-31AA-43C564BFAC3F}"/>
              </a:ext>
            </a:extLst>
          </p:cNvPr>
          <p:cNvPicPr>
            <a:picLocks noChangeAspect="1"/>
          </p:cNvPicPr>
          <p:nvPr/>
        </p:nvPicPr>
        <p:blipFill>
          <a:blip r:embed="rId5"/>
          <a:stretch>
            <a:fillRect/>
          </a:stretch>
        </p:blipFill>
        <p:spPr>
          <a:xfrm>
            <a:off x="1223191" y="3782097"/>
            <a:ext cx="3521264" cy="1209643"/>
          </a:xfrm>
          <a:prstGeom prst="rect">
            <a:avLst/>
          </a:prstGeom>
        </p:spPr>
      </p:pic>
      <p:sp>
        <p:nvSpPr>
          <p:cNvPr id="13" name="CustomShape 2">
            <a:extLst>
              <a:ext uri="{FF2B5EF4-FFF2-40B4-BE49-F238E27FC236}">
                <a16:creationId xmlns:a16="http://schemas.microsoft.com/office/drawing/2014/main" id="{8F8A16BC-8F16-D3AA-88E1-18E3B469DE8B}"/>
              </a:ext>
            </a:extLst>
          </p:cNvPr>
          <p:cNvSpPr/>
          <p:nvPr/>
        </p:nvSpPr>
        <p:spPr>
          <a:xfrm>
            <a:off x="2933913" y="5048361"/>
            <a:ext cx="570265" cy="27722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a:solidFill>
                  <a:srgbClr val="1D1D1B"/>
                </a:solidFill>
                <a:uFill>
                  <a:solidFill>
                    <a:srgbClr val="FFFFFF"/>
                  </a:solidFill>
                </a:uFill>
                <a:latin typeface="Helvetica Neue"/>
                <a:ea typeface="Helvetica Neue"/>
              </a:rPr>
              <a:t>Filters</a:t>
            </a:r>
          </a:p>
        </p:txBody>
      </p:sp>
    </p:spTree>
    <p:extLst>
      <p:ext uri="{BB962C8B-B14F-4D97-AF65-F5344CB8AC3E}">
        <p14:creationId xmlns:p14="http://schemas.microsoft.com/office/powerpoint/2010/main" val="22484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err="1">
                <a:solidFill>
                  <a:srgbClr val="FFFFFF"/>
                </a:solidFill>
                <a:latin typeface="Impact"/>
                <a:ea typeface="DejaVu Sans"/>
              </a:rPr>
              <a:t>Signal</a:t>
            </a:r>
            <a:r>
              <a:rPr lang="nl-NL" sz="4000" spc="-1" dirty="0">
                <a:solidFill>
                  <a:srgbClr val="FFFFFF"/>
                </a:solidFill>
                <a:latin typeface="Impact"/>
                <a:ea typeface="DejaVu Sans"/>
              </a:rPr>
              <a:t> processing</a:t>
            </a:r>
            <a:endParaRPr lang="nl-NL" sz="4000" b="0" strike="noStrike" spc="-1" dirty="0">
              <a:solidFill>
                <a:srgbClr val="FFFFFF"/>
              </a:solidFill>
              <a:latin typeface="Impact"/>
              <a:ea typeface="DejaVu Sans"/>
            </a:endParaRPr>
          </a:p>
        </p:txBody>
      </p:sp>
      <p:graphicFrame>
        <p:nvGraphicFramePr>
          <p:cNvPr id="6" name="Object 3">
            <a:extLst>
              <a:ext uri="{FF2B5EF4-FFF2-40B4-BE49-F238E27FC236}">
                <a16:creationId xmlns:a16="http://schemas.microsoft.com/office/drawing/2014/main" id="{8840AC5D-AA33-CE4A-B249-F6BFC7B9CF3E}"/>
              </a:ext>
            </a:extLst>
          </p:cNvPr>
          <p:cNvGraphicFramePr>
            <a:graphicFrameLocks noChangeAspect="1"/>
          </p:cNvGraphicFramePr>
          <p:nvPr>
            <p:extLst>
              <p:ext uri="{D42A27DB-BD31-4B8C-83A1-F6EECF244321}">
                <p14:modId xmlns:p14="http://schemas.microsoft.com/office/powerpoint/2010/main" val="1618281780"/>
              </p:ext>
            </p:extLst>
          </p:nvPr>
        </p:nvGraphicFramePr>
        <p:xfrm>
          <a:off x="951116" y="1142041"/>
          <a:ext cx="3705298" cy="1846555"/>
        </p:xfrm>
        <a:graphic>
          <a:graphicData uri="http://schemas.openxmlformats.org/presentationml/2006/ole">
            <mc:AlternateContent xmlns:mc="http://schemas.openxmlformats.org/markup-compatibility/2006">
              <mc:Choice xmlns:v="urn:schemas-microsoft-com:vml" Requires="v">
                <p:oleObj r:id="rId2" imgW="3084120" imgH="1531080" progId="">
                  <p:embed/>
                </p:oleObj>
              </mc:Choice>
              <mc:Fallback>
                <p:oleObj r:id="rId2" imgW="3084120" imgH="1531080" progId="">
                  <p:embed/>
                  <p:pic>
                    <p:nvPicPr>
                      <p:cNvPr id="6" name="Object 3">
                        <a:extLst>
                          <a:ext uri="{FF2B5EF4-FFF2-40B4-BE49-F238E27FC236}">
                            <a16:creationId xmlns:a16="http://schemas.microsoft.com/office/drawing/2014/main" id="{8840AC5D-AA33-CE4A-B249-F6BFC7B9C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16" y="1142041"/>
                        <a:ext cx="3705298" cy="1846555"/>
                      </a:xfrm>
                      <a:prstGeom prst="rect">
                        <a:avLst/>
                      </a:prstGeom>
                      <a:noFill/>
                      <a:effectLst/>
                    </p:spPr>
                  </p:pic>
                </p:oleObj>
              </mc:Fallback>
            </mc:AlternateContent>
          </a:graphicData>
        </a:graphic>
      </p:graphicFrame>
      <p:sp>
        <p:nvSpPr>
          <p:cNvPr id="7" name="Tekstvak 2">
            <a:extLst>
              <a:ext uri="{FF2B5EF4-FFF2-40B4-BE49-F238E27FC236}">
                <a16:creationId xmlns:a16="http://schemas.microsoft.com/office/drawing/2014/main" id="{C55BE895-23B3-D417-6CB8-DEF21AD4683A}"/>
              </a:ext>
            </a:extLst>
          </p:cNvPr>
          <p:cNvSpPr/>
          <p:nvPr/>
        </p:nvSpPr>
        <p:spPr>
          <a:xfrm>
            <a:off x="4823082" y="2343719"/>
            <a:ext cx="3440824"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i="0" dirty="0">
                <a:solidFill>
                  <a:srgbClr val="374151"/>
                </a:solidFill>
                <a:effectLst/>
                <a:latin typeface="Helvetica Neue" panose="02000503000000020004" pitchFamily="2" charset="0"/>
              </a:rPr>
              <a:t>Filters</a:t>
            </a:r>
            <a:r>
              <a:rPr lang="en-US" sz="1200" b="0" i="0" dirty="0">
                <a:solidFill>
                  <a:srgbClr val="374151"/>
                </a:solidFill>
                <a:effectLst/>
                <a:latin typeface="Helvetica Neue" panose="02000503000000020004" pitchFamily="2" charset="0"/>
              </a:rPr>
              <a:t> are designed to selectively modify or extract specific frequency components from a signal while attenuating others</a:t>
            </a:r>
            <a:endParaRPr lang="nl-NL" sz="1200" b="0" strike="noStrike" spc="-1" dirty="0">
              <a:solidFill>
                <a:srgbClr val="000000"/>
              </a:solidFill>
              <a:latin typeface="Helvetica Neue" panose="02000503000000020004" pitchFamily="2" charset="0"/>
            </a:endParaRPr>
          </a:p>
        </p:txBody>
      </p:sp>
      <p:sp>
        <p:nvSpPr>
          <p:cNvPr id="10" name="Tekstvak 2">
            <a:extLst>
              <a:ext uri="{FF2B5EF4-FFF2-40B4-BE49-F238E27FC236}">
                <a16:creationId xmlns:a16="http://schemas.microsoft.com/office/drawing/2014/main" id="{486782DE-C931-8A3E-41BE-007244E5185C}"/>
              </a:ext>
            </a:extLst>
          </p:cNvPr>
          <p:cNvSpPr/>
          <p:nvPr/>
        </p:nvSpPr>
        <p:spPr>
          <a:xfrm>
            <a:off x="972347" y="3097668"/>
            <a:ext cx="7198585" cy="286086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l"/>
            <a:r>
              <a:rPr lang="en-US" sz="1200" b="1" i="0" dirty="0">
                <a:solidFill>
                  <a:srgbClr val="374151"/>
                </a:solidFill>
                <a:effectLst/>
                <a:latin typeface="Helvetica Neue" panose="02000503000000020004" pitchFamily="2" charset="0"/>
              </a:rPr>
              <a:t>Low-pass filter:</a:t>
            </a:r>
            <a:r>
              <a:rPr lang="en-US" sz="1200" b="0" i="0" dirty="0">
                <a:solidFill>
                  <a:srgbClr val="374151"/>
                </a:solidFill>
                <a:effectLst/>
                <a:latin typeface="Helvetica Neue" panose="02000503000000020004" pitchFamily="2" charset="0"/>
              </a:rPr>
              <a:t> Allows low-frequency components to pass through while attenuating higher frequencies. It is useful for removing high-frequency noise or extracting the slow-changing trends from a signal.</a:t>
            </a:r>
          </a:p>
          <a:p>
            <a:pPr algn="l"/>
            <a:endParaRPr lang="en-US" sz="1200" b="0" i="0" dirty="0">
              <a:solidFill>
                <a:srgbClr val="374151"/>
              </a:solidFill>
              <a:effectLst/>
              <a:latin typeface="Helvetica Neue" panose="02000503000000020004" pitchFamily="2" charset="0"/>
            </a:endParaRPr>
          </a:p>
          <a:p>
            <a:pPr algn="l"/>
            <a:r>
              <a:rPr lang="en-US" sz="1200" b="1" i="0" dirty="0">
                <a:solidFill>
                  <a:srgbClr val="374151"/>
                </a:solidFill>
                <a:effectLst/>
                <a:latin typeface="Helvetica Neue" panose="02000503000000020004" pitchFamily="2" charset="0"/>
              </a:rPr>
              <a:t>High-pass filter:</a:t>
            </a:r>
            <a:r>
              <a:rPr lang="en-US" sz="1200" b="0" i="0" dirty="0">
                <a:solidFill>
                  <a:srgbClr val="374151"/>
                </a:solidFill>
                <a:effectLst/>
                <a:latin typeface="Helvetica Neue" panose="02000503000000020004" pitchFamily="2" charset="0"/>
              </a:rPr>
              <a:t> Allows high-frequency components to pass through while attenuating lower frequencies. It is used to remove low-frequency noise or isolate fast-changing features in a signal.</a:t>
            </a:r>
          </a:p>
          <a:p>
            <a:pPr algn="l"/>
            <a:endParaRPr lang="en-US" sz="1200" b="0" i="0" dirty="0">
              <a:solidFill>
                <a:srgbClr val="374151"/>
              </a:solidFill>
              <a:effectLst/>
              <a:latin typeface="Helvetica Neue" panose="02000503000000020004" pitchFamily="2" charset="0"/>
            </a:endParaRPr>
          </a:p>
          <a:p>
            <a:pPr algn="l"/>
            <a:r>
              <a:rPr lang="en-US" sz="1200" b="1" i="0" dirty="0">
                <a:solidFill>
                  <a:srgbClr val="374151"/>
                </a:solidFill>
                <a:effectLst/>
                <a:latin typeface="Helvetica Neue" panose="02000503000000020004" pitchFamily="2" charset="0"/>
              </a:rPr>
              <a:t>Band-pass filter:</a:t>
            </a:r>
            <a:r>
              <a:rPr lang="en-US" sz="1200" b="0" i="0" dirty="0">
                <a:solidFill>
                  <a:srgbClr val="374151"/>
                </a:solidFill>
                <a:effectLst/>
                <a:latin typeface="Helvetica Neue" panose="02000503000000020004" pitchFamily="2" charset="0"/>
              </a:rPr>
              <a:t> Allows a specific range of frequencies to pass through while attenuating others. It is employed when you want to isolate a specific band of frequencies from a signal.</a:t>
            </a:r>
          </a:p>
          <a:p>
            <a:pPr algn="l"/>
            <a:endParaRPr lang="en-US" sz="1200" b="0" i="0" dirty="0">
              <a:solidFill>
                <a:srgbClr val="374151"/>
              </a:solidFill>
              <a:effectLst/>
              <a:latin typeface="Helvetica Neue" panose="02000503000000020004" pitchFamily="2" charset="0"/>
            </a:endParaRPr>
          </a:p>
          <a:p>
            <a:pPr algn="l"/>
            <a:r>
              <a:rPr lang="en-US" sz="1200" b="1" i="0" dirty="0">
                <a:solidFill>
                  <a:srgbClr val="374151"/>
                </a:solidFill>
                <a:effectLst/>
                <a:latin typeface="Helvetica Neue" panose="02000503000000020004" pitchFamily="2" charset="0"/>
              </a:rPr>
              <a:t>Notch filter:</a:t>
            </a:r>
            <a:r>
              <a:rPr lang="en-US" sz="1200" b="0" i="0" dirty="0">
                <a:solidFill>
                  <a:srgbClr val="374151"/>
                </a:solidFill>
                <a:effectLst/>
                <a:latin typeface="Helvetica Neue" panose="02000503000000020004" pitchFamily="2" charset="0"/>
              </a:rPr>
              <a:t> Attenuates a narrow band of frequencies, often used to remove specific interference or noise components.</a:t>
            </a:r>
          </a:p>
          <a:p>
            <a:pPr algn="l"/>
            <a:endParaRPr lang="en-US" sz="1200" dirty="0">
              <a:solidFill>
                <a:srgbClr val="374151"/>
              </a:solidFill>
              <a:latin typeface="Helvetica Neue" panose="02000503000000020004" pitchFamily="2" charset="0"/>
            </a:endParaRPr>
          </a:p>
          <a:p>
            <a:r>
              <a:rPr lang="en-US" sz="1200" b="0" i="0" dirty="0">
                <a:solidFill>
                  <a:srgbClr val="374151"/>
                </a:solidFill>
                <a:effectLst/>
                <a:latin typeface="Helvetica Neue" panose="02000503000000020004" pitchFamily="2" charset="0"/>
              </a:rPr>
              <a:t>Different filter designs may be suitable for different scenarios.</a:t>
            </a:r>
          </a:p>
          <a:p>
            <a:pPr algn="l"/>
            <a:endParaRPr lang="en-US" sz="1200" b="0" i="0" dirty="0">
              <a:solidFill>
                <a:srgbClr val="374151"/>
              </a:solidFill>
              <a:effectLst/>
              <a:latin typeface="Helvetica Neue" panose="02000503000000020004" pitchFamily="2" charset="0"/>
            </a:endParaRPr>
          </a:p>
        </p:txBody>
      </p:sp>
    </p:spTree>
    <p:extLst>
      <p:ext uri="{BB962C8B-B14F-4D97-AF65-F5344CB8AC3E}">
        <p14:creationId xmlns:p14="http://schemas.microsoft.com/office/powerpoint/2010/main" val="2842798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err="1">
                <a:solidFill>
                  <a:srgbClr val="FFFFFF"/>
                </a:solidFill>
                <a:latin typeface="Impact"/>
                <a:ea typeface="DejaVu Sans"/>
              </a:rPr>
              <a:t>Moving</a:t>
            </a:r>
            <a:r>
              <a:rPr lang="nl-NL" sz="4000" spc="-1" dirty="0">
                <a:solidFill>
                  <a:srgbClr val="FFFFFF"/>
                </a:solidFill>
                <a:latin typeface="Impact"/>
                <a:ea typeface="DejaVu Sans"/>
              </a:rPr>
              <a:t> </a:t>
            </a:r>
            <a:r>
              <a:rPr lang="nl-NL" sz="4000" spc="-1" dirty="0" err="1">
                <a:solidFill>
                  <a:srgbClr val="FFFFFF"/>
                </a:solidFill>
                <a:latin typeface="Impact"/>
                <a:ea typeface="DejaVu Sans"/>
              </a:rPr>
              <a:t>averages</a:t>
            </a:r>
            <a:endParaRPr lang="nl-NL" sz="4000" b="0" strike="noStrike" spc="-1" dirty="0">
              <a:solidFill>
                <a:srgbClr val="FFFFFF"/>
              </a:solidFill>
              <a:latin typeface="Impact"/>
              <a:ea typeface="DejaVu Sans"/>
            </a:endParaRPr>
          </a:p>
        </p:txBody>
      </p:sp>
      <p:pic>
        <p:nvPicPr>
          <p:cNvPr id="2050" name="Picture 2">
            <a:extLst>
              <a:ext uri="{FF2B5EF4-FFF2-40B4-BE49-F238E27FC236}">
                <a16:creationId xmlns:a16="http://schemas.microsoft.com/office/drawing/2014/main" id="{CFDC94EE-4610-4022-2F2E-92AA39527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434" y="1017619"/>
            <a:ext cx="1143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A1AAC10-1FA1-86F2-1F83-48B747D95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434" y="2256409"/>
            <a:ext cx="2857500" cy="371475"/>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07A628D8-4760-2952-2203-04BBD7AF6A78}"/>
              </a:ext>
            </a:extLst>
          </p:cNvPr>
          <p:cNvPicPr>
            <a:picLocks noChangeAspect="1"/>
          </p:cNvPicPr>
          <p:nvPr/>
        </p:nvPicPr>
        <p:blipFill>
          <a:blip r:embed="rId4"/>
          <a:stretch>
            <a:fillRect/>
          </a:stretch>
        </p:blipFill>
        <p:spPr>
          <a:xfrm>
            <a:off x="1021190" y="2738536"/>
            <a:ext cx="3333750" cy="533400"/>
          </a:xfrm>
          <a:prstGeom prst="rect">
            <a:avLst/>
          </a:prstGeom>
        </p:spPr>
      </p:pic>
      <p:sp>
        <p:nvSpPr>
          <p:cNvPr id="2" name="Tekstvak 2">
            <a:extLst>
              <a:ext uri="{FF2B5EF4-FFF2-40B4-BE49-F238E27FC236}">
                <a16:creationId xmlns:a16="http://schemas.microsoft.com/office/drawing/2014/main" id="{597DB31A-7DA4-379E-CA8A-92B521C619A4}"/>
              </a:ext>
            </a:extLst>
          </p:cNvPr>
          <p:cNvSpPr/>
          <p:nvPr/>
        </p:nvSpPr>
        <p:spPr>
          <a:xfrm>
            <a:off x="4778695" y="1888396"/>
            <a:ext cx="3440824"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i="0" dirty="0">
                <a:solidFill>
                  <a:srgbClr val="374151"/>
                </a:solidFill>
                <a:effectLst/>
                <a:latin typeface="Helvetica Neue" panose="02000503000000020004" pitchFamily="2" charset="0"/>
              </a:rPr>
              <a:t>Moving averages</a:t>
            </a:r>
            <a:r>
              <a:rPr lang="en-US" sz="1200" b="0" i="0" dirty="0">
                <a:solidFill>
                  <a:srgbClr val="374151"/>
                </a:solidFill>
                <a:effectLst/>
                <a:latin typeface="Helvetica Neue" panose="02000503000000020004" pitchFamily="2" charset="0"/>
              </a:rPr>
              <a:t> are a form of smoothing technique that calculates the average of a subset of adjacent data points within a time series. A "window" or "kernel" of fixed size moves along the data, and the average value within the window is computed at each position.</a:t>
            </a:r>
            <a:endParaRPr lang="nl-NL" sz="1200" b="0" strike="noStrike" spc="-1" dirty="0">
              <a:solidFill>
                <a:srgbClr val="000000"/>
              </a:solidFill>
              <a:latin typeface="Helvetica Neue" panose="02000503000000020004" pitchFamily="2" charset="0"/>
            </a:endParaRPr>
          </a:p>
        </p:txBody>
      </p:sp>
      <p:sp>
        <p:nvSpPr>
          <p:cNvPr id="3" name="Tekstvak 2">
            <a:extLst>
              <a:ext uri="{FF2B5EF4-FFF2-40B4-BE49-F238E27FC236}">
                <a16:creationId xmlns:a16="http://schemas.microsoft.com/office/drawing/2014/main" id="{F94D4B3B-5109-77F1-F90A-3787AD893C88}"/>
              </a:ext>
            </a:extLst>
          </p:cNvPr>
          <p:cNvSpPr/>
          <p:nvPr/>
        </p:nvSpPr>
        <p:spPr>
          <a:xfrm>
            <a:off x="933359" y="3451475"/>
            <a:ext cx="7198585" cy="249153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l"/>
            <a:r>
              <a:rPr lang="en-US" sz="1200" b="1" i="0" dirty="0">
                <a:solidFill>
                  <a:srgbClr val="374151"/>
                </a:solidFill>
                <a:effectLst/>
                <a:latin typeface="Helvetica Neue" panose="02000503000000020004" pitchFamily="2" charset="0"/>
              </a:rPr>
              <a:t>Noise reduction:</a:t>
            </a:r>
            <a:r>
              <a:rPr lang="en-US" sz="1200" b="0" i="0" dirty="0">
                <a:solidFill>
                  <a:srgbClr val="374151"/>
                </a:solidFill>
                <a:effectLst/>
                <a:latin typeface="Helvetica Neue" panose="02000503000000020004" pitchFamily="2" charset="0"/>
              </a:rPr>
              <a:t> By averaging out nearby data points, moving averages can suppress high-frequency noise or fluctuations, resulting in a smoother representation of the underlying signal.</a:t>
            </a:r>
          </a:p>
          <a:p>
            <a:pPr algn="l"/>
            <a:endParaRPr lang="en-US" sz="1200" b="0" i="0" dirty="0">
              <a:solidFill>
                <a:srgbClr val="374151"/>
              </a:solidFill>
              <a:effectLst/>
              <a:latin typeface="Helvetica Neue" panose="02000503000000020004" pitchFamily="2" charset="0"/>
            </a:endParaRPr>
          </a:p>
          <a:p>
            <a:pPr algn="l"/>
            <a:r>
              <a:rPr lang="en-US" sz="1200" b="1" i="0" dirty="0">
                <a:solidFill>
                  <a:srgbClr val="374151"/>
                </a:solidFill>
                <a:effectLst/>
                <a:latin typeface="Helvetica Neue" panose="02000503000000020004" pitchFamily="2" charset="0"/>
              </a:rPr>
              <a:t>Trend and momentum analysis:</a:t>
            </a:r>
            <a:r>
              <a:rPr lang="en-US" sz="1200" b="0" i="0" dirty="0">
                <a:solidFill>
                  <a:srgbClr val="374151"/>
                </a:solidFill>
                <a:effectLst/>
                <a:latin typeface="Helvetica Neue" panose="02000503000000020004" pitchFamily="2" charset="0"/>
              </a:rPr>
              <a:t> Moving averages can help identify trends, momentum and patterns in data by smoothing out short- and longer-term fluctuations. Different types of moving averages, such as simple moving averages (SMA), weighted moving averages (WMA), and exponential moving averages (EMA), provide varying emphasis on recent versus older data points.</a:t>
            </a:r>
          </a:p>
          <a:p>
            <a:pPr algn="l"/>
            <a:endParaRPr lang="en-US" sz="1200" b="0" i="0" dirty="0">
              <a:solidFill>
                <a:srgbClr val="374151"/>
              </a:solidFill>
              <a:effectLst/>
              <a:latin typeface="Helvetica Neue" panose="02000503000000020004" pitchFamily="2" charset="0"/>
            </a:endParaRPr>
          </a:p>
          <a:p>
            <a:pPr algn="l"/>
            <a:r>
              <a:rPr lang="en-US" sz="1200" b="1" i="0" dirty="0">
                <a:solidFill>
                  <a:srgbClr val="374151"/>
                </a:solidFill>
                <a:effectLst/>
                <a:latin typeface="Helvetica Neue" panose="02000503000000020004" pitchFamily="2" charset="0"/>
              </a:rPr>
              <a:t>Forecasting:</a:t>
            </a:r>
            <a:r>
              <a:rPr lang="en-US" sz="1200" b="0" i="0" dirty="0">
                <a:solidFill>
                  <a:srgbClr val="374151"/>
                </a:solidFill>
                <a:effectLst/>
                <a:latin typeface="Helvetica Neue" panose="02000503000000020004" pitchFamily="2" charset="0"/>
              </a:rPr>
              <a:t> Moving averages can be used to generate predictions or forecasts by extrapolating the smoothed trend. They are often employed in time series analysis and financial markets to make short-term predictions.</a:t>
            </a:r>
          </a:p>
          <a:p>
            <a:pPr algn="l"/>
            <a:endParaRPr lang="en-US" sz="1200" dirty="0">
              <a:solidFill>
                <a:srgbClr val="374151"/>
              </a:solidFill>
              <a:latin typeface="Helvetica Neue" panose="02000503000000020004" pitchFamily="2" charset="0"/>
            </a:endParaRPr>
          </a:p>
          <a:p>
            <a:pPr algn="l"/>
            <a:r>
              <a:rPr lang="en-US" sz="1200" b="0" i="0" dirty="0">
                <a:solidFill>
                  <a:srgbClr val="374151"/>
                </a:solidFill>
                <a:effectLst/>
                <a:latin typeface="Helvetica Neue" panose="02000503000000020004" pitchFamily="2" charset="0"/>
              </a:rPr>
              <a:t>Different window sizes may be suitable for different scenarios.</a:t>
            </a:r>
          </a:p>
        </p:txBody>
      </p:sp>
      <p:pic>
        <p:nvPicPr>
          <p:cNvPr id="4" name="Picture 2" descr="Smoothing Methods - Weighted Moving Average | Kaggle">
            <a:extLst>
              <a:ext uri="{FF2B5EF4-FFF2-40B4-BE49-F238E27FC236}">
                <a16:creationId xmlns:a16="http://schemas.microsoft.com/office/drawing/2014/main" id="{010A5A80-F0F6-5DBF-5640-9417D2F28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81" y="1633393"/>
            <a:ext cx="2087640" cy="59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372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Outlier</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detection</a:t>
            </a:r>
            <a:endParaRPr lang="nl-NL" sz="4000" b="0" strike="noStrike" spc="-1" dirty="0">
              <a:solidFill>
                <a:srgbClr val="000000"/>
              </a:solidFill>
              <a:latin typeface="Arial"/>
            </a:endParaRPr>
          </a:p>
        </p:txBody>
      </p:sp>
      <p:pic>
        <p:nvPicPr>
          <p:cNvPr id="2" name="Afbeelding 1">
            <a:extLst>
              <a:ext uri="{FF2B5EF4-FFF2-40B4-BE49-F238E27FC236}">
                <a16:creationId xmlns:a16="http://schemas.microsoft.com/office/drawing/2014/main" id="{32D8301E-E03D-5EF6-AC9E-EFF400138724}"/>
              </a:ext>
            </a:extLst>
          </p:cNvPr>
          <p:cNvPicPr>
            <a:picLocks noChangeAspect="1"/>
          </p:cNvPicPr>
          <p:nvPr/>
        </p:nvPicPr>
        <p:blipFill>
          <a:blip r:embed="rId2"/>
          <a:stretch>
            <a:fillRect/>
          </a:stretch>
        </p:blipFill>
        <p:spPr>
          <a:xfrm>
            <a:off x="887202" y="1719990"/>
            <a:ext cx="3297025" cy="2081698"/>
          </a:xfrm>
          <a:prstGeom prst="rect">
            <a:avLst/>
          </a:prstGeom>
        </p:spPr>
      </p:pic>
      <p:pic>
        <p:nvPicPr>
          <p:cNvPr id="3" name="Afbeelding 2">
            <a:extLst>
              <a:ext uri="{FF2B5EF4-FFF2-40B4-BE49-F238E27FC236}">
                <a16:creationId xmlns:a16="http://schemas.microsoft.com/office/drawing/2014/main" id="{DEE5D252-AC18-D078-2C93-0D3E327E58CE}"/>
              </a:ext>
            </a:extLst>
          </p:cNvPr>
          <p:cNvPicPr>
            <a:picLocks noChangeAspect="1"/>
          </p:cNvPicPr>
          <p:nvPr/>
        </p:nvPicPr>
        <p:blipFill>
          <a:blip r:embed="rId3"/>
          <a:stretch>
            <a:fillRect/>
          </a:stretch>
        </p:blipFill>
        <p:spPr>
          <a:xfrm>
            <a:off x="5011997" y="4058757"/>
            <a:ext cx="3286125" cy="1466850"/>
          </a:xfrm>
          <a:prstGeom prst="rect">
            <a:avLst/>
          </a:prstGeom>
        </p:spPr>
      </p:pic>
      <p:pic>
        <p:nvPicPr>
          <p:cNvPr id="4" name="Afbeelding 3">
            <a:extLst>
              <a:ext uri="{FF2B5EF4-FFF2-40B4-BE49-F238E27FC236}">
                <a16:creationId xmlns:a16="http://schemas.microsoft.com/office/drawing/2014/main" id="{041C4AF1-49A7-54AD-DB32-D50AF0462647}"/>
              </a:ext>
            </a:extLst>
          </p:cNvPr>
          <p:cNvPicPr>
            <a:picLocks noChangeAspect="1"/>
          </p:cNvPicPr>
          <p:nvPr/>
        </p:nvPicPr>
        <p:blipFill>
          <a:blip r:embed="rId4"/>
          <a:stretch>
            <a:fillRect/>
          </a:stretch>
        </p:blipFill>
        <p:spPr>
          <a:xfrm>
            <a:off x="6182681" y="1441976"/>
            <a:ext cx="657225" cy="2012885"/>
          </a:xfrm>
          <a:prstGeom prst="rect">
            <a:avLst/>
          </a:prstGeom>
        </p:spPr>
      </p:pic>
      <p:pic>
        <p:nvPicPr>
          <p:cNvPr id="1026" name="Picture 2" descr="3 Key Revision Tips for Visual Learners">
            <a:extLst>
              <a:ext uri="{FF2B5EF4-FFF2-40B4-BE49-F238E27FC236}">
                <a16:creationId xmlns:a16="http://schemas.microsoft.com/office/drawing/2014/main" id="{26B681E6-EC4C-35FC-7749-50F3B661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807" y="4484701"/>
            <a:ext cx="1040906" cy="1040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4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a:solidFill>
                  <a:srgbClr val="FFFFFF"/>
                </a:solidFill>
                <a:latin typeface="Impact"/>
              </a:rPr>
              <a:t>Definition</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AE9C6AA2-3F22-345A-A44C-7666B924FE31}"/>
              </a:ext>
            </a:extLst>
          </p:cNvPr>
          <p:cNvSpPr/>
          <p:nvPr/>
        </p:nvSpPr>
        <p:spPr>
          <a:xfrm>
            <a:off x="3874340" y="1670757"/>
            <a:ext cx="4012304" cy="191911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en-US" sz="1600" b="1" spc="-1" dirty="0">
                <a:solidFill>
                  <a:srgbClr val="1D1D1B"/>
                </a:solidFill>
                <a:uFill>
                  <a:solidFill>
                    <a:srgbClr val="FFFFFF"/>
                  </a:solidFill>
                </a:uFill>
                <a:latin typeface="Helvetica Neue"/>
                <a:ea typeface="Helvetica Neue"/>
              </a:rPr>
              <a:t>Machine learning</a:t>
            </a:r>
            <a:r>
              <a:rPr lang="en-US" sz="1600" spc="-1" dirty="0">
                <a:solidFill>
                  <a:srgbClr val="1D1D1B"/>
                </a:solidFill>
                <a:uFill>
                  <a:solidFill>
                    <a:srgbClr val="FFFFFF"/>
                  </a:solidFill>
                </a:uFill>
                <a:latin typeface="Helvetica Neue"/>
                <a:ea typeface="Helvetica Neue"/>
              </a:rPr>
              <a:t> is a branch of artificial intelligence (AI) and computer science which focuses on the use of data and algorithms to imitate the way that humans learn, gradually improving its accuracy.</a:t>
            </a:r>
          </a:p>
        </p:txBody>
      </p:sp>
      <p:pic>
        <p:nvPicPr>
          <p:cNvPr id="1026" name="Picture 2" descr="What is Machine Learning? The Ultimate Beginner's Guide">
            <a:extLst>
              <a:ext uri="{FF2B5EF4-FFF2-40B4-BE49-F238E27FC236}">
                <a16:creationId xmlns:a16="http://schemas.microsoft.com/office/drawing/2014/main" id="{C032C0AA-1E36-7954-CC0D-E0091C11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72" y="1013178"/>
            <a:ext cx="2576690" cy="2576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BFA57D-EAF5-104C-4D5A-A7A2DB506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622" y="3257823"/>
            <a:ext cx="4223456" cy="271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34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Sampling</a:t>
            </a:r>
            <a:endParaRPr lang="nl-NL" sz="4000" b="0" strike="noStrike" spc="-1" dirty="0">
              <a:solidFill>
                <a:srgbClr val="000000"/>
              </a:solidFill>
              <a:latin typeface="Arial"/>
            </a:endParaRPr>
          </a:p>
        </p:txBody>
      </p:sp>
      <p:pic>
        <p:nvPicPr>
          <p:cNvPr id="2" name="Afbeelding 1">
            <a:extLst>
              <a:ext uri="{FF2B5EF4-FFF2-40B4-BE49-F238E27FC236}">
                <a16:creationId xmlns:a16="http://schemas.microsoft.com/office/drawing/2014/main" id="{5D83F3DE-51C0-BCCC-AED4-8B25736FC878}"/>
              </a:ext>
            </a:extLst>
          </p:cNvPr>
          <p:cNvPicPr>
            <a:picLocks noChangeAspect="1"/>
          </p:cNvPicPr>
          <p:nvPr/>
        </p:nvPicPr>
        <p:blipFill>
          <a:blip r:embed="rId2"/>
          <a:stretch>
            <a:fillRect/>
          </a:stretch>
        </p:blipFill>
        <p:spPr>
          <a:xfrm>
            <a:off x="782791" y="1271518"/>
            <a:ext cx="3695700" cy="2038350"/>
          </a:xfrm>
          <a:prstGeom prst="rect">
            <a:avLst/>
          </a:prstGeom>
        </p:spPr>
      </p:pic>
      <p:sp>
        <p:nvSpPr>
          <p:cNvPr id="3" name="CustomShape 2">
            <a:extLst>
              <a:ext uri="{FF2B5EF4-FFF2-40B4-BE49-F238E27FC236}">
                <a16:creationId xmlns:a16="http://schemas.microsoft.com/office/drawing/2014/main" id="{E371D6FB-FEF9-1BB0-171F-09382574C486}"/>
              </a:ext>
            </a:extLst>
          </p:cNvPr>
          <p:cNvSpPr/>
          <p:nvPr/>
        </p:nvSpPr>
        <p:spPr>
          <a:xfrm>
            <a:off x="1958365" y="3233646"/>
            <a:ext cx="1344551" cy="27722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a:solidFill>
                  <a:srgbClr val="1D1D1B"/>
                </a:solidFill>
                <a:uFill>
                  <a:solidFill>
                    <a:srgbClr val="FFFFFF"/>
                  </a:solidFill>
                </a:uFill>
                <a:latin typeface="Helvetica Neue"/>
                <a:ea typeface="Helvetica Neue"/>
              </a:rPr>
              <a:t>Random sampling</a:t>
            </a:r>
          </a:p>
        </p:txBody>
      </p:sp>
      <p:pic>
        <p:nvPicPr>
          <p:cNvPr id="4" name="Afbeelding 3">
            <a:extLst>
              <a:ext uri="{FF2B5EF4-FFF2-40B4-BE49-F238E27FC236}">
                <a16:creationId xmlns:a16="http://schemas.microsoft.com/office/drawing/2014/main" id="{263F3E33-6ADC-0419-F881-A8A6AC1884B3}"/>
              </a:ext>
            </a:extLst>
          </p:cNvPr>
          <p:cNvPicPr>
            <a:picLocks noChangeAspect="1"/>
          </p:cNvPicPr>
          <p:nvPr/>
        </p:nvPicPr>
        <p:blipFill>
          <a:blip r:embed="rId3"/>
          <a:stretch>
            <a:fillRect/>
          </a:stretch>
        </p:blipFill>
        <p:spPr>
          <a:xfrm>
            <a:off x="4478491" y="3663867"/>
            <a:ext cx="3667125" cy="1495425"/>
          </a:xfrm>
          <a:prstGeom prst="rect">
            <a:avLst/>
          </a:prstGeom>
        </p:spPr>
      </p:pic>
      <p:sp>
        <p:nvSpPr>
          <p:cNvPr id="5" name="CustomShape 2">
            <a:extLst>
              <a:ext uri="{FF2B5EF4-FFF2-40B4-BE49-F238E27FC236}">
                <a16:creationId xmlns:a16="http://schemas.microsoft.com/office/drawing/2014/main" id="{9EE60308-EB9D-12A7-D3B2-E65B296C4AC1}"/>
              </a:ext>
            </a:extLst>
          </p:cNvPr>
          <p:cNvSpPr/>
          <p:nvPr/>
        </p:nvSpPr>
        <p:spPr>
          <a:xfrm>
            <a:off x="5591806" y="5241001"/>
            <a:ext cx="1440494" cy="27722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a:bodyPr>
          <a:lstStyle/>
          <a:p>
            <a:pPr marL="3960">
              <a:spcBef>
                <a:spcPts val="601"/>
              </a:spcBef>
              <a:buClr>
                <a:srgbClr val="FF0000"/>
              </a:buClr>
            </a:pPr>
            <a:r>
              <a:rPr lang="nl-NL" sz="1200" b="1" spc="-1" dirty="0" err="1">
                <a:solidFill>
                  <a:srgbClr val="1D1D1B"/>
                </a:solidFill>
                <a:uFill>
                  <a:solidFill>
                    <a:srgbClr val="FFFFFF"/>
                  </a:solidFill>
                </a:uFill>
                <a:latin typeface="Helvetica Neue"/>
                <a:ea typeface="Helvetica Neue"/>
              </a:rPr>
              <a:t>Stratified</a:t>
            </a:r>
            <a:r>
              <a:rPr lang="nl-NL" sz="1200" b="1" spc="-1" dirty="0">
                <a:solidFill>
                  <a:srgbClr val="1D1D1B"/>
                </a:solidFill>
                <a:uFill>
                  <a:solidFill>
                    <a:srgbClr val="FFFFFF"/>
                  </a:solidFill>
                </a:uFill>
                <a:latin typeface="Helvetica Neue"/>
                <a:ea typeface="Helvetica Neue"/>
              </a:rPr>
              <a:t> sampling</a:t>
            </a:r>
          </a:p>
        </p:txBody>
      </p:sp>
    </p:spTree>
    <p:extLst>
      <p:ext uri="{BB962C8B-B14F-4D97-AF65-F5344CB8AC3E}">
        <p14:creationId xmlns:p14="http://schemas.microsoft.com/office/powerpoint/2010/main" val="160992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Normalization</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and</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Standardization</a:t>
            </a:r>
            <a:endParaRPr lang="nl-NL" sz="4000" b="0" strike="noStrike" spc="-1" dirty="0">
              <a:solidFill>
                <a:srgbClr val="000000"/>
              </a:solidFill>
              <a:latin typeface="Arial"/>
            </a:endParaRPr>
          </a:p>
        </p:txBody>
      </p:sp>
      <p:pic>
        <p:nvPicPr>
          <p:cNvPr id="5" name="Afbeelding 4">
            <a:extLst>
              <a:ext uri="{FF2B5EF4-FFF2-40B4-BE49-F238E27FC236}">
                <a16:creationId xmlns:a16="http://schemas.microsoft.com/office/drawing/2014/main" id="{A305F5FB-060C-A0E9-6863-10C71283950D}"/>
              </a:ext>
            </a:extLst>
          </p:cNvPr>
          <p:cNvPicPr>
            <a:picLocks noChangeAspect="1"/>
          </p:cNvPicPr>
          <p:nvPr/>
        </p:nvPicPr>
        <p:blipFill>
          <a:blip r:embed="rId2"/>
          <a:stretch>
            <a:fillRect/>
          </a:stretch>
        </p:blipFill>
        <p:spPr>
          <a:xfrm>
            <a:off x="5975817" y="3472678"/>
            <a:ext cx="1724025" cy="647700"/>
          </a:xfrm>
          <a:prstGeom prst="rect">
            <a:avLst/>
          </a:prstGeom>
        </p:spPr>
      </p:pic>
      <p:pic>
        <p:nvPicPr>
          <p:cNvPr id="7" name="Afbeelding 6">
            <a:extLst>
              <a:ext uri="{FF2B5EF4-FFF2-40B4-BE49-F238E27FC236}">
                <a16:creationId xmlns:a16="http://schemas.microsoft.com/office/drawing/2014/main" id="{50975007-AF00-BAEB-2641-711B291F9291}"/>
              </a:ext>
            </a:extLst>
          </p:cNvPr>
          <p:cNvPicPr>
            <a:picLocks noChangeAspect="1"/>
          </p:cNvPicPr>
          <p:nvPr/>
        </p:nvPicPr>
        <p:blipFill>
          <a:blip r:embed="rId3"/>
          <a:stretch>
            <a:fillRect/>
          </a:stretch>
        </p:blipFill>
        <p:spPr>
          <a:xfrm>
            <a:off x="2930837" y="3472678"/>
            <a:ext cx="2476500" cy="657225"/>
          </a:xfrm>
          <a:prstGeom prst="rect">
            <a:avLst/>
          </a:prstGeom>
        </p:spPr>
      </p:pic>
      <p:pic>
        <p:nvPicPr>
          <p:cNvPr id="9" name="Afbeelding 8">
            <a:extLst>
              <a:ext uri="{FF2B5EF4-FFF2-40B4-BE49-F238E27FC236}">
                <a16:creationId xmlns:a16="http://schemas.microsoft.com/office/drawing/2014/main" id="{3B24F949-D133-8186-720C-D3E27D01AB1E}"/>
              </a:ext>
            </a:extLst>
          </p:cNvPr>
          <p:cNvPicPr>
            <a:picLocks noChangeAspect="1"/>
          </p:cNvPicPr>
          <p:nvPr/>
        </p:nvPicPr>
        <p:blipFill>
          <a:blip r:embed="rId4"/>
          <a:stretch>
            <a:fillRect/>
          </a:stretch>
        </p:blipFill>
        <p:spPr>
          <a:xfrm>
            <a:off x="2930837" y="4489170"/>
            <a:ext cx="1838325" cy="581025"/>
          </a:xfrm>
          <a:prstGeom prst="rect">
            <a:avLst/>
          </a:prstGeom>
        </p:spPr>
      </p:pic>
      <p:pic>
        <p:nvPicPr>
          <p:cNvPr id="3" name="Afbeelding 2">
            <a:extLst>
              <a:ext uri="{FF2B5EF4-FFF2-40B4-BE49-F238E27FC236}">
                <a16:creationId xmlns:a16="http://schemas.microsoft.com/office/drawing/2014/main" id="{0CC95F8F-2FC5-A47C-23CD-D78922180473}"/>
              </a:ext>
            </a:extLst>
          </p:cNvPr>
          <p:cNvPicPr>
            <a:picLocks noChangeAspect="1"/>
          </p:cNvPicPr>
          <p:nvPr/>
        </p:nvPicPr>
        <p:blipFill>
          <a:blip r:embed="rId5"/>
          <a:stretch>
            <a:fillRect/>
          </a:stretch>
        </p:blipFill>
        <p:spPr>
          <a:xfrm>
            <a:off x="954292" y="1475311"/>
            <a:ext cx="5021525" cy="1659746"/>
          </a:xfrm>
          <a:prstGeom prst="rect">
            <a:avLst/>
          </a:prstGeom>
        </p:spPr>
      </p:pic>
    </p:spTree>
    <p:extLst>
      <p:ext uri="{BB962C8B-B14F-4D97-AF65-F5344CB8AC3E}">
        <p14:creationId xmlns:p14="http://schemas.microsoft.com/office/powerpoint/2010/main" val="206341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3FB337A-0780-2996-DDA3-93B2D018C784}"/>
              </a:ext>
            </a:extLst>
          </p:cNvPr>
          <p:cNvSpPr txBox="1">
            <a:spLocks/>
          </p:cNvSpPr>
          <p:nvPr/>
        </p:nvSpPr>
        <p:spPr>
          <a:xfrm>
            <a:off x="1411111" y="3428640"/>
            <a:ext cx="7351149" cy="762120"/>
          </a:xfrm>
          <a:prstGeom prst="rect">
            <a:avLst/>
          </a:prstGeom>
          <a:noFill/>
          <a:ln w="0">
            <a:noFill/>
          </a:ln>
        </p:spPr>
        <p:txBody>
          <a:bodyPr lIns="90000" tIns="46800" rIns="90000" bIns="468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6000" spc="-1" dirty="0">
                <a:solidFill>
                  <a:srgbClr val="FFFFFF"/>
                </a:solidFill>
                <a:latin typeface="Impact"/>
              </a:rPr>
              <a:t>ML Model Engineering</a:t>
            </a:r>
          </a:p>
        </p:txBody>
      </p:sp>
    </p:spTree>
    <p:extLst>
      <p:ext uri="{BB962C8B-B14F-4D97-AF65-F5344CB8AC3E}">
        <p14:creationId xmlns:p14="http://schemas.microsoft.com/office/powerpoint/2010/main" val="305772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hthoek 4"/>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0" name="PlaceHolder 3"/>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Supervised</a:t>
            </a:r>
            <a:r>
              <a:rPr lang="nl-NL" sz="4000" b="0" strike="noStrike" spc="-1" dirty="0">
                <a:solidFill>
                  <a:srgbClr val="FFFFFF"/>
                </a:solidFill>
                <a:latin typeface="Impact"/>
                <a:ea typeface="DejaVu Sans"/>
              </a:rPr>
              <a:t> Learning</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EE1A8413-4ED8-1859-2A46-6916EFA28A6E}"/>
              </a:ext>
            </a:extLst>
          </p:cNvPr>
          <p:cNvSpPr/>
          <p:nvPr/>
        </p:nvSpPr>
        <p:spPr>
          <a:xfrm>
            <a:off x="1011628" y="1318639"/>
            <a:ext cx="7952760" cy="4220722"/>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lnSpcReduction="10000"/>
          </a:bodyPr>
          <a:lstStyle/>
          <a:p>
            <a:pPr>
              <a:spcBef>
                <a:spcPts val="601"/>
              </a:spcBef>
            </a:pPr>
            <a:r>
              <a:rPr lang="en-US" b="1" spc="-1" dirty="0">
                <a:solidFill>
                  <a:srgbClr val="1D1D1B"/>
                </a:solidFill>
                <a:uFill>
                  <a:solidFill>
                    <a:srgbClr val="FFFFFF"/>
                  </a:solidFill>
                </a:uFill>
                <a:latin typeface="Helvetica Neue"/>
                <a:ea typeface="Helvetica Neue"/>
              </a:rPr>
              <a:t>Regression –</a:t>
            </a:r>
            <a:r>
              <a:rPr lang="en-US" spc="-1" dirty="0">
                <a:solidFill>
                  <a:srgbClr val="1D1D1B"/>
                </a:solidFill>
                <a:uFill>
                  <a:solidFill>
                    <a:srgbClr val="FFFFFF"/>
                  </a:solidFill>
                </a:uFill>
                <a:latin typeface="Helvetica Neue"/>
                <a:ea typeface="Helvetica Neue"/>
              </a:rPr>
              <a:t> assessing the relationship between traits</a:t>
            </a:r>
          </a:p>
          <a:p>
            <a:pPr>
              <a:spcBef>
                <a:spcPts val="601"/>
              </a:spcBef>
            </a:pPr>
            <a:r>
              <a:rPr lang="en-US" spc="-1" dirty="0">
                <a:solidFill>
                  <a:srgbClr val="1D1D1B"/>
                </a:solidFill>
                <a:uFill>
                  <a:solidFill>
                    <a:srgbClr val="FFFFFF"/>
                  </a:solidFill>
                </a:uFill>
                <a:latin typeface="Helvetica Neue"/>
                <a:ea typeface="Helvetica Neue"/>
              </a:rPr>
              <a:t>in the data and calculates how much a variable changes</a:t>
            </a:r>
          </a:p>
          <a:p>
            <a:pPr>
              <a:spcBef>
                <a:spcPts val="601"/>
              </a:spcBef>
            </a:pPr>
            <a:r>
              <a:rPr lang="en-US" spc="-1" dirty="0">
                <a:solidFill>
                  <a:srgbClr val="1D1D1B"/>
                </a:solidFill>
                <a:uFill>
                  <a:solidFill>
                    <a:srgbClr val="FFFFFF"/>
                  </a:solidFill>
                </a:uFill>
                <a:latin typeface="Helvetica Neue"/>
                <a:ea typeface="Helvetica Neue"/>
              </a:rPr>
              <a:t>when any other variables change</a:t>
            </a:r>
          </a:p>
          <a:p>
            <a:pPr>
              <a:spcBef>
                <a:spcPts val="601"/>
              </a:spcBef>
            </a:pPr>
            <a:endParaRPr lang="en-US" spc="-1" dirty="0">
              <a:solidFill>
                <a:srgbClr val="1D1D1B"/>
              </a:solidFill>
              <a:uFill>
                <a:solidFill>
                  <a:srgbClr val="FFFFFF"/>
                </a:solidFill>
              </a:uFill>
              <a:latin typeface="Helvetica Neue"/>
              <a:ea typeface="Helvetica Neue"/>
            </a:endParaRPr>
          </a:p>
          <a:p>
            <a:pPr>
              <a:spcBef>
                <a:spcPts val="601"/>
              </a:spcBef>
            </a:pPr>
            <a:endParaRPr lang="en-US" spc="-1" dirty="0">
              <a:solidFill>
                <a:srgbClr val="1D1D1B"/>
              </a:solidFill>
              <a:uFill>
                <a:solidFill>
                  <a:srgbClr val="FFFFFF"/>
                </a:solidFill>
              </a:uFill>
              <a:latin typeface="Helvetica Neue"/>
              <a:ea typeface="Helvetica Neue"/>
            </a:endParaRPr>
          </a:p>
          <a:p>
            <a:pPr>
              <a:spcBef>
                <a:spcPts val="601"/>
              </a:spcBef>
            </a:pPr>
            <a:r>
              <a:rPr lang="en-US" b="1" spc="-1" dirty="0">
                <a:solidFill>
                  <a:srgbClr val="1D1D1B"/>
                </a:solidFill>
                <a:uFill>
                  <a:solidFill>
                    <a:srgbClr val="FFFFFF"/>
                  </a:solidFill>
                </a:uFill>
                <a:latin typeface="Helvetica Neue"/>
                <a:ea typeface="Helvetica Neue"/>
              </a:rPr>
              <a:t>Classification</a:t>
            </a:r>
            <a:r>
              <a:rPr lang="en-US" spc="-1" dirty="0">
                <a:solidFill>
                  <a:srgbClr val="1D1D1B"/>
                </a:solidFill>
                <a:uFill>
                  <a:solidFill>
                    <a:srgbClr val="FFFFFF"/>
                  </a:solidFill>
                </a:uFill>
                <a:latin typeface="Helvetica Neue"/>
                <a:ea typeface="Helvetica Neue"/>
              </a:rPr>
              <a:t> – identify new occurrences</a:t>
            </a:r>
          </a:p>
          <a:p>
            <a:pPr>
              <a:spcBef>
                <a:spcPts val="601"/>
              </a:spcBef>
            </a:pPr>
            <a:r>
              <a:rPr lang="en-US" spc="-1" dirty="0">
                <a:solidFill>
                  <a:srgbClr val="1D1D1B"/>
                </a:solidFill>
                <a:uFill>
                  <a:solidFill>
                    <a:srgbClr val="FFFFFF"/>
                  </a:solidFill>
                </a:uFill>
                <a:latin typeface="Helvetica Neue"/>
                <a:ea typeface="Helvetica Neue"/>
              </a:rPr>
              <a:t>which category it belongs to based on known</a:t>
            </a:r>
          </a:p>
          <a:p>
            <a:pPr>
              <a:spcBef>
                <a:spcPts val="601"/>
              </a:spcBef>
            </a:pPr>
            <a:r>
              <a:rPr lang="en-US" spc="-1" dirty="0">
                <a:solidFill>
                  <a:srgbClr val="1D1D1B"/>
                </a:solidFill>
                <a:uFill>
                  <a:solidFill>
                    <a:srgbClr val="FFFFFF"/>
                  </a:solidFill>
                </a:uFill>
                <a:latin typeface="Helvetica Neue"/>
                <a:ea typeface="Helvetica Neue"/>
              </a:rPr>
              <a:t>observations</a:t>
            </a:r>
          </a:p>
          <a:p>
            <a:pPr>
              <a:spcBef>
                <a:spcPts val="601"/>
              </a:spcBef>
            </a:pPr>
            <a:endParaRPr lang="en-US" spc="-1" dirty="0">
              <a:solidFill>
                <a:srgbClr val="1D1D1B"/>
              </a:solidFill>
              <a:uFill>
                <a:solidFill>
                  <a:srgbClr val="FFFFFF"/>
                </a:solidFill>
              </a:uFill>
              <a:latin typeface="Helvetica Neue"/>
              <a:ea typeface="Helvetica Neue"/>
            </a:endParaRPr>
          </a:p>
          <a:p>
            <a:pPr>
              <a:spcBef>
                <a:spcPts val="601"/>
              </a:spcBef>
            </a:pPr>
            <a:endParaRPr lang="en-US" spc="-1" dirty="0">
              <a:solidFill>
                <a:srgbClr val="1D1D1B"/>
              </a:solidFill>
              <a:uFill>
                <a:solidFill>
                  <a:srgbClr val="FFFFFF"/>
                </a:solidFill>
              </a:uFill>
              <a:latin typeface="Helvetica Neue"/>
              <a:ea typeface="Helvetica Neue"/>
            </a:endParaRPr>
          </a:p>
          <a:p>
            <a:pPr>
              <a:spcBef>
                <a:spcPts val="601"/>
              </a:spcBef>
            </a:pPr>
            <a:endParaRPr lang="en-US" spc="-1" dirty="0">
              <a:solidFill>
                <a:srgbClr val="1D1D1B"/>
              </a:solidFill>
              <a:uFill>
                <a:solidFill>
                  <a:srgbClr val="FFFFFF"/>
                </a:solidFill>
              </a:uFill>
              <a:latin typeface="Helvetica Neue"/>
              <a:ea typeface="Helvetica Neue"/>
            </a:endParaRPr>
          </a:p>
          <a:p>
            <a:pPr>
              <a:spcBef>
                <a:spcPts val="601"/>
              </a:spcBef>
            </a:pPr>
            <a:r>
              <a:rPr lang="en-US" spc="-1" dirty="0">
                <a:solidFill>
                  <a:srgbClr val="1D1D1B"/>
                </a:solidFill>
                <a:uFill>
                  <a:solidFill>
                    <a:srgbClr val="FFFFFF"/>
                  </a:solidFill>
                </a:uFill>
                <a:latin typeface="Helvetica Neue"/>
                <a:ea typeface="Helvetica Neue"/>
              </a:rPr>
              <a:t>			</a:t>
            </a:r>
            <a:r>
              <a:rPr lang="en-US" b="1" spc="-1" dirty="0">
                <a:solidFill>
                  <a:srgbClr val="1D1D1B"/>
                </a:solidFill>
                <a:uFill>
                  <a:solidFill>
                    <a:srgbClr val="FFFFFF"/>
                  </a:solidFill>
                </a:uFill>
                <a:latin typeface="Helvetica Neue"/>
                <a:ea typeface="Helvetica Neue"/>
              </a:rPr>
              <a:t>Time series –</a:t>
            </a:r>
            <a:r>
              <a:rPr lang="en-US" spc="-1" dirty="0">
                <a:solidFill>
                  <a:srgbClr val="1D1D1B"/>
                </a:solidFill>
                <a:uFill>
                  <a:solidFill>
                    <a:srgbClr val="FFFFFF"/>
                  </a:solidFill>
                </a:uFill>
                <a:latin typeface="Helvetica Neue"/>
                <a:ea typeface="Helvetica Neue"/>
              </a:rPr>
              <a:t> predicting future values based</a:t>
            </a:r>
            <a:br>
              <a:rPr lang="en-US" spc="-1" dirty="0">
                <a:solidFill>
                  <a:srgbClr val="1D1D1B"/>
                </a:solidFill>
                <a:uFill>
                  <a:solidFill>
                    <a:srgbClr val="FFFFFF"/>
                  </a:solidFill>
                </a:uFill>
                <a:latin typeface="Helvetica Neue"/>
                <a:ea typeface="Helvetica Neue"/>
              </a:rPr>
            </a:br>
            <a:r>
              <a:rPr lang="en-US" spc="-1" dirty="0">
                <a:solidFill>
                  <a:srgbClr val="1D1D1B"/>
                </a:solidFill>
                <a:uFill>
                  <a:solidFill>
                    <a:srgbClr val="FFFFFF"/>
                  </a:solidFill>
                </a:uFill>
                <a:latin typeface="Helvetica Neue"/>
                <a:ea typeface="Helvetica Neue"/>
              </a:rPr>
              <a:t>					on historical data</a:t>
            </a:r>
            <a:endParaRPr lang="nl-NL" sz="1600" spc="-1" dirty="0">
              <a:solidFill>
                <a:srgbClr val="000000"/>
              </a:solidFill>
              <a:uFill>
                <a:solidFill>
                  <a:srgbClr val="FFFFFF"/>
                </a:solidFill>
              </a:uFill>
              <a:latin typeface="Arial"/>
            </a:endParaRPr>
          </a:p>
        </p:txBody>
      </p:sp>
      <p:pic>
        <p:nvPicPr>
          <p:cNvPr id="3" name="Afbeelding 2">
            <a:extLst>
              <a:ext uri="{FF2B5EF4-FFF2-40B4-BE49-F238E27FC236}">
                <a16:creationId xmlns:a16="http://schemas.microsoft.com/office/drawing/2014/main" id="{2E4072E3-6510-B86C-B8F8-FFF5672AFE12}"/>
              </a:ext>
            </a:extLst>
          </p:cNvPr>
          <p:cNvPicPr>
            <a:picLocks noChangeAspect="1"/>
          </p:cNvPicPr>
          <p:nvPr/>
        </p:nvPicPr>
        <p:blipFill>
          <a:blip r:embed="rId2"/>
          <a:stretch>
            <a:fillRect/>
          </a:stretch>
        </p:blipFill>
        <p:spPr>
          <a:xfrm>
            <a:off x="6819831" y="960116"/>
            <a:ext cx="1621650" cy="1641475"/>
          </a:xfrm>
          <a:prstGeom prst="rect">
            <a:avLst/>
          </a:prstGeom>
        </p:spPr>
      </p:pic>
      <p:pic>
        <p:nvPicPr>
          <p:cNvPr id="4" name="Afbeelding 3">
            <a:extLst>
              <a:ext uri="{FF2B5EF4-FFF2-40B4-BE49-F238E27FC236}">
                <a16:creationId xmlns:a16="http://schemas.microsoft.com/office/drawing/2014/main" id="{3EB9CD68-3A09-B5E5-1A35-54A9CDC2B61C}"/>
              </a:ext>
            </a:extLst>
          </p:cNvPr>
          <p:cNvPicPr>
            <a:picLocks noChangeAspect="1"/>
          </p:cNvPicPr>
          <p:nvPr/>
        </p:nvPicPr>
        <p:blipFill>
          <a:blip r:embed="rId3"/>
          <a:stretch>
            <a:fillRect/>
          </a:stretch>
        </p:blipFill>
        <p:spPr>
          <a:xfrm>
            <a:off x="5835730" y="3068151"/>
            <a:ext cx="2000250" cy="1181100"/>
          </a:xfrm>
          <a:prstGeom prst="rect">
            <a:avLst/>
          </a:prstGeom>
        </p:spPr>
      </p:pic>
      <p:pic>
        <p:nvPicPr>
          <p:cNvPr id="5" name="Afbeelding 4">
            <a:extLst>
              <a:ext uri="{FF2B5EF4-FFF2-40B4-BE49-F238E27FC236}">
                <a16:creationId xmlns:a16="http://schemas.microsoft.com/office/drawing/2014/main" id="{2B20E424-BACB-F3F9-0F1B-69D5C716C9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434" y="4216809"/>
            <a:ext cx="2289125" cy="15949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Unsupervised</a:t>
            </a:r>
            <a:r>
              <a:rPr lang="nl-NL" sz="4000" b="0" strike="noStrike" spc="-1" dirty="0">
                <a:solidFill>
                  <a:srgbClr val="FFFFFF"/>
                </a:solidFill>
                <a:latin typeface="Impact"/>
                <a:ea typeface="DejaVu Sans"/>
              </a:rPr>
              <a:t> Learning</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CAE06F59-E86B-2BEA-02C1-C2A066423C6E}"/>
              </a:ext>
            </a:extLst>
          </p:cNvPr>
          <p:cNvSpPr/>
          <p:nvPr/>
        </p:nvSpPr>
        <p:spPr>
          <a:xfrm>
            <a:off x="595259" y="1076663"/>
            <a:ext cx="7996947" cy="464622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rmAutofit lnSpcReduction="10000"/>
          </a:bodyPr>
          <a:lstStyle/>
          <a:p>
            <a:pPr>
              <a:spcBef>
                <a:spcPts val="601"/>
              </a:spcBef>
            </a:pPr>
            <a:r>
              <a:rPr lang="en-US" sz="1600" b="1" spc="-1" dirty="0">
                <a:solidFill>
                  <a:srgbClr val="1D1D1B"/>
                </a:solidFill>
                <a:uFill>
                  <a:solidFill>
                    <a:srgbClr val="FFFFFF"/>
                  </a:solidFill>
                </a:uFill>
                <a:latin typeface="Helvetica Neue"/>
                <a:ea typeface="Helvetica Neue"/>
              </a:rPr>
              <a:t>Outlier detection – </a:t>
            </a:r>
            <a:r>
              <a:rPr lang="en-US" sz="1600" spc="-1" dirty="0">
                <a:solidFill>
                  <a:srgbClr val="1D1D1B"/>
                </a:solidFill>
                <a:uFill>
                  <a:solidFill>
                    <a:srgbClr val="FFFFFF"/>
                  </a:solidFill>
                </a:uFill>
                <a:latin typeface="Helvetica Neue"/>
                <a:ea typeface="Helvetica Neue"/>
              </a:rPr>
              <a:t>detecting occurrences which</a:t>
            </a:r>
          </a:p>
          <a:p>
            <a:pPr>
              <a:spcBef>
                <a:spcPts val="601"/>
              </a:spcBef>
            </a:pPr>
            <a:r>
              <a:rPr lang="en-US" sz="1600" spc="-1" dirty="0">
                <a:solidFill>
                  <a:srgbClr val="1D1D1B"/>
                </a:solidFill>
                <a:uFill>
                  <a:solidFill>
                    <a:srgbClr val="FFFFFF"/>
                  </a:solidFill>
                </a:uFill>
                <a:latin typeface="Helvetica Neue"/>
                <a:ea typeface="Helvetica Neue"/>
              </a:rPr>
              <a:t>fall outside the norm</a:t>
            </a:r>
          </a:p>
          <a:p>
            <a:pPr>
              <a:spcBef>
                <a:spcPts val="601"/>
              </a:spcBef>
            </a:pPr>
            <a:endParaRPr lang="en-US" sz="1600" b="1" spc="-1" dirty="0">
              <a:solidFill>
                <a:srgbClr val="1D1D1B"/>
              </a:solidFill>
              <a:uFill>
                <a:solidFill>
                  <a:srgbClr val="FFFFFF"/>
                </a:solidFill>
              </a:uFill>
              <a:latin typeface="Helvetica Neue"/>
              <a:ea typeface="Helvetica Neue"/>
            </a:endParaRPr>
          </a:p>
          <a:p>
            <a:pPr>
              <a:spcBef>
                <a:spcPts val="601"/>
              </a:spcBef>
            </a:pPr>
            <a:r>
              <a:rPr lang="en-US" sz="1600" b="1" spc="-1" dirty="0">
                <a:solidFill>
                  <a:srgbClr val="1D1D1B"/>
                </a:solidFill>
                <a:uFill>
                  <a:solidFill>
                    <a:srgbClr val="FFFFFF"/>
                  </a:solidFill>
                </a:uFill>
                <a:latin typeface="Helvetica Neue"/>
                <a:ea typeface="Helvetica Neue"/>
              </a:rPr>
              <a:t>Association rules – </a:t>
            </a:r>
            <a:r>
              <a:rPr lang="en-US" sz="1600" spc="-1" dirty="0">
                <a:solidFill>
                  <a:srgbClr val="1D1D1B"/>
                </a:solidFill>
                <a:uFill>
                  <a:solidFill>
                    <a:srgbClr val="FFFFFF"/>
                  </a:solidFill>
                </a:uFill>
                <a:latin typeface="Helvetica Neue"/>
                <a:ea typeface="Helvetica Neue"/>
              </a:rPr>
              <a:t>searching and identifying</a:t>
            </a:r>
          </a:p>
          <a:p>
            <a:pPr>
              <a:spcBef>
                <a:spcPts val="601"/>
              </a:spcBef>
            </a:pPr>
            <a:r>
              <a:rPr lang="en-US" sz="1600" spc="-1" dirty="0">
                <a:solidFill>
                  <a:srgbClr val="1D1D1B"/>
                </a:solidFill>
                <a:uFill>
                  <a:solidFill>
                    <a:srgbClr val="FFFFFF"/>
                  </a:solidFill>
                </a:uFill>
                <a:latin typeface="Helvetica Neue"/>
                <a:ea typeface="Helvetica Neue"/>
              </a:rPr>
              <a:t>dependencies, relationships or orders between</a:t>
            </a:r>
          </a:p>
          <a:p>
            <a:pPr>
              <a:spcBef>
                <a:spcPts val="601"/>
              </a:spcBef>
            </a:pPr>
            <a:r>
              <a:rPr lang="en-US" sz="1600" spc="-1" dirty="0">
                <a:solidFill>
                  <a:srgbClr val="1D1D1B"/>
                </a:solidFill>
                <a:uFill>
                  <a:solidFill>
                    <a:srgbClr val="FFFFFF"/>
                  </a:solidFill>
                </a:uFill>
                <a:latin typeface="Helvetica Neue"/>
                <a:ea typeface="Helvetica Neue"/>
              </a:rPr>
              <a:t>features in the data</a:t>
            </a:r>
          </a:p>
          <a:p>
            <a:pPr>
              <a:spcBef>
                <a:spcPts val="601"/>
              </a:spcBef>
            </a:pPr>
            <a:endParaRPr lang="en-US" sz="1600" b="1" spc="-1" dirty="0">
              <a:solidFill>
                <a:srgbClr val="1D1D1B"/>
              </a:solidFill>
              <a:uFill>
                <a:solidFill>
                  <a:srgbClr val="FFFFFF"/>
                </a:solidFill>
              </a:uFill>
              <a:latin typeface="Helvetica Neue"/>
              <a:ea typeface="Helvetica Neue"/>
            </a:endParaRPr>
          </a:p>
          <a:p>
            <a:pPr>
              <a:spcBef>
                <a:spcPts val="601"/>
              </a:spcBef>
            </a:pPr>
            <a:endParaRPr lang="en-US" sz="1600" b="1" spc="-1" dirty="0">
              <a:solidFill>
                <a:srgbClr val="1D1D1B"/>
              </a:solidFill>
              <a:uFill>
                <a:solidFill>
                  <a:srgbClr val="FFFFFF"/>
                </a:solidFill>
              </a:uFill>
              <a:latin typeface="Helvetica Neue"/>
              <a:ea typeface="Helvetica Neue"/>
            </a:endParaRPr>
          </a:p>
          <a:p>
            <a:pPr lvl="5">
              <a:spcBef>
                <a:spcPts val="601"/>
              </a:spcBef>
            </a:pPr>
            <a:r>
              <a:rPr lang="en-US" sz="1600" b="1" spc="-1" dirty="0">
                <a:solidFill>
                  <a:srgbClr val="1D1D1B"/>
                </a:solidFill>
                <a:uFill>
                  <a:solidFill>
                    <a:srgbClr val="FFFFFF"/>
                  </a:solidFill>
                </a:uFill>
                <a:latin typeface="Helvetica Neue"/>
                <a:ea typeface="Helvetica Neue"/>
              </a:rPr>
              <a:t>Clustering – </a:t>
            </a:r>
            <a:r>
              <a:rPr lang="en-US" sz="1600" spc="-1" dirty="0">
                <a:solidFill>
                  <a:srgbClr val="1D1D1B"/>
                </a:solidFill>
                <a:uFill>
                  <a:solidFill>
                    <a:srgbClr val="FFFFFF"/>
                  </a:solidFill>
                </a:uFill>
                <a:latin typeface="Helvetica Neue"/>
                <a:ea typeface="Helvetica Neue"/>
              </a:rPr>
              <a:t>grouping occurrences which</a:t>
            </a:r>
            <a:br>
              <a:rPr lang="en-US" sz="1600" spc="-1" dirty="0">
                <a:solidFill>
                  <a:srgbClr val="1D1D1B"/>
                </a:solidFill>
                <a:uFill>
                  <a:solidFill>
                    <a:srgbClr val="FFFFFF"/>
                  </a:solidFill>
                </a:uFill>
                <a:latin typeface="Helvetica Neue"/>
                <a:ea typeface="Helvetica Neue"/>
              </a:rPr>
            </a:br>
            <a:r>
              <a:rPr lang="en-US" sz="1600" spc="-1" dirty="0">
                <a:solidFill>
                  <a:srgbClr val="1D1D1B"/>
                </a:solidFill>
                <a:uFill>
                  <a:solidFill>
                    <a:srgbClr val="FFFFFF"/>
                  </a:solidFill>
                </a:uFill>
                <a:latin typeface="Helvetica Neue"/>
                <a:ea typeface="Helvetica Neue"/>
              </a:rPr>
              <a:t>have common properties</a:t>
            </a:r>
          </a:p>
          <a:p>
            <a:pPr>
              <a:spcBef>
                <a:spcPts val="601"/>
              </a:spcBef>
            </a:pPr>
            <a:endParaRPr lang="en-US" sz="1600" b="1" spc="-1" dirty="0">
              <a:solidFill>
                <a:srgbClr val="1D1D1B"/>
              </a:solidFill>
              <a:uFill>
                <a:solidFill>
                  <a:srgbClr val="FFFFFF"/>
                </a:solidFill>
              </a:uFill>
              <a:latin typeface="Helvetica Neue"/>
              <a:ea typeface="Helvetica Neue"/>
            </a:endParaRPr>
          </a:p>
          <a:p>
            <a:pPr>
              <a:spcBef>
                <a:spcPts val="601"/>
              </a:spcBef>
            </a:pPr>
            <a:r>
              <a:rPr lang="en-US" sz="1600" b="1" spc="-1" dirty="0">
                <a:solidFill>
                  <a:srgbClr val="1D1D1B"/>
                </a:solidFill>
                <a:uFill>
                  <a:solidFill>
                    <a:srgbClr val="FFFFFF"/>
                  </a:solidFill>
                </a:uFill>
                <a:latin typeface="Helvetica Neue"/>
                <a:ea typeface="Helvetica Neue"/>
              </a:rPr>
              <a:t>Sentiment analysis – </a:t>
            </a:r>
            <a:r>
              <a:rPr lang="en-US" sz="1600" spc="-1" dirty="0">
                <a:solidFill>
                  <a:srgbClr val="1D1D1B"/>
                </a:solidFill>
                <a:uFill>
                  <a:solidFill>
                    <a:srgbClr val="FFFFFF"/>
                  </a:solidFill>
                </a:uFill>
                <a:latin typeface="Helvetica Neue"/>
                <a:ea typeface="Helvetica Neue"/>
              </a:rPr>
              <a:t>measuring of the sentiment</a:t>
            </a:r>
          </a:p>
          <a:p>
            <a:pPr>
              <a:spcBef>
                <a:spcPts val="601"/>
              </a:spcBef>
            </a:pPr>
            <a:endParaRPr lang="en-US" sz="1600" spc="-1" dirty="0">
              <a:solidFill>
                <a:srgbClr val="1D1D1B"/>
              </a:solidFill>
              <a:uFill>
                <a:solidFill>
                  <a:srgbClr val="FFFFFF"/>
                </a:solidFill>
              </a:uFill>
              <a:latin typeface="Helvetica Neue"/>
            </a:endParaRPr>
          </a:p>
          <a:p>
            <a:pPr>
              <a:spcBef>
                <a:spcPts val="601"/>
              </a:spcBef>
            </a:pPr>
            <a:endParaRPr lang="en-US" sz="1600" spc="-1" dirty="0">
              <a:solidFill>
                <a:srgbClr val="1D1D1B"/>
              </a:solidFill>
              <a:uFill>
                <a:solidFill>
                  <a:srgbClr val="FFFFFF"/>
                </a:solidFill>
              </a:uFill>
              <a:latin typeface="Helvetica Neue"/>
            </a:endParaRPr>
          </a:p>
          <a:p>
            <a:pPr>
              <a:spcBef>
                <a:spcPts val="601"/>
              </a:spcBef>
            </a:pPr>
            <a:r>
              <a:rPr lang="en-US" sz="1600" b="1" spc="-1" dirty="0">
                <a:solidFill>
                  <a:srgbClr val="1D1D1B"/>
                </a:solidFill>
                <a:uFill>
                  <a:solidFill>
                    <a:srgbClr val="FFFFFF"/>
                  </a:solidFill>
                </a:uFill>
                <a:latin typeface="Helvetica Neue"/>
              </a:rPr>
              <a:t>			Dimensionality reduction –</a:t>
            </a:r>
            <a:r>
              <a:rPr lang="en-US" sz="1600" spc="-1" dirty="0">
                <a:solidFill>
                  <a:srgbClr val="1D1D1B"/>
                </a:solidFill>
                <a:uFill>
                  <a:solidFill>
                    <a:srgbClr val="FFFFFF"/>
                  </a:solidFill>
                </a:uFill>
                <a:latin typeface="Helvetica Neue"/>
              </a:rPr>
              <a:t> compresses the data</a:t>
            </a:r>
            <a:br>
              <a:rPr lang="en-US" sz="1600" spc="-1" dirty="0">
                <a:solidFill>
                  <a:srgbClr val="1D1D1B"/>
                </a:solidFill>
                <a:uFill>
                  <a:solidFill>
                    <a:srgbClr val="FFFFFF"/>
                  </a:solidFill>
                </a:uFill>
                <a:latin typeface="Helvetica Neue"/>
              </a:rPr>
            </a:br>
            <a:r>
              <a:rPr lang="en-US" sz="1600" spc="-1" dirty="0">
                <a:solidFill>
                  <a:srgbClr val="1D1D1B"/>
                </a:solidFill>
                <a:uFill>
                  <a:solidFill>
                    <a:srgbClr val="FFFFFF"/>
                  </a:solidFill>
                </a:uFill>
                <a:latin typeface="Helvetica Neue"/>
              </a:rPr>
              <a:t>			that encapsulates the original data</a:t>
            </a:r>
            <a:endParaRPr lang="nl-NL" sz="1600" spc="-1" dirty="0">
              <a:solidFill>
                <a:srgbClr val="000000"/>
              </a:solidFill>
              <a:uFill>
                <a:solidFill>
                  <a:srgbClr val="FFFFFF"/>
                </a:solidFill>
              </a:uFill>
              <a:latin typeface="Arial"/>
            </a:endParaRPr>
          </a:p>
        </p:txBody>
      </p:sp>
      <p:pic>
        <p:nvPicPr>
          <p:cNvPr id="3" name="Afbeelding 2">
            <a:extLst>
              <a:ext uri="{FF2B5EF4-FFF2-40B4-BE49-F238E27FC236}">
                <a16:creationId xmlns:a16="http://schemas.microsoft.com/office/drawing/2014/main" id="{C2DD22E7-E532-5E9B-0621-C28BE47F3F65}"/>
              </a:ext>
            </a:extLst>
          </p:cNvPr>
          <p:cNvPicPr>
            <a:picLocks noChangeAspect="1"/>
          </p:cNvPicPr>
          <p:nvPr/>
        </p:nvPicPr>
        <p:blipFill>
          <a:blip r:embed="rId2"/>
          <a:stretch>
            <a:fillRect/>
          </a:stretch>
        </p:blipFill>
        <p:spPr>
          <a:xfrm>
            <a:off x="5049240" y="2277722"/>
            <a:ext cx="2706670" cy="738868"/>
          </a:xfrm>
          <a:prstGeom prst="rect">
            <a:avLst/>
          </a:prstGeom>
        </p:spPr>
      </p:pic>
      <p:pic>
        <p:nvPicPr>
          <p:cNvPr id="4" name="Afbeelding 3">
            <a:extLst>
              <a:ext uri="{FF2B5EF4-FFF2-40B4-BE49-F238E27FC236}">
                <a16:creationId xmlns:a16="http://schemas.microsoft.com/office/drawing/2014/main" id="{FB182D20-E579-A943-62FC-812E2E41E5D4}"/>
              </a:ext>
            </a:extLst>
          </p:cNvPr>
          <p:cNvPicPr>
            <a:picLocks noChangeAspect="1"/>
          </p:cNvPicPr>
          <p:nvPr/>
        </p:nvPicPr>
        <p:blipFill>
          <a:blip r:embed="rId3"/>
          <a:stretch>
            <a:fillRect/>
          </a:stretch>
        </p:blipFill>
        <p:spPr>
          <a:xfrm>
            <a:off x="5789938" y="966301"/>
            <a:ext cx="1382455" cy="1158421"/>
          </a:xfrm>
          <a:prstGeom prst="rect">
            <a:avLst/>
          </a:prstGeom>
        </p:spPr>
      </p:pic>
      <p:pic>
        <p:nvPicPr>
          <p:cNvPr id="5" name="Afbeelding 4">
            <a:extLst>
              <a:ext uri="{FF2B5EF4-FFF2-40B4-BE49-F238E27FC236}">
                <a16:creationId xmlns:a16="http://schemas.microsoft.com/office/drawing/2014/main" id="{267B5F72-7891-23B7-9768-2C2952506F5B}"/>
              </a:ext>
            </a:extLst>
          </p:cNvPr>
          <p:cNvPicPr>
            <a:picLocks noChangeAspect="1"/>
          </p:cNvPicPr>
          <p:nvPr/>
        </p:nvPicPr>
        <p:blipFill>
          <a:blip r:embed="rId4"/>
          <a:stretch>
            <a:fillRect/>
          </a:stretch>
        </p:blipFill>
        <p:spPr>
          <a:xfrm>
            <a:off x="1388090" y="3016590"/>
            <a:ext cx="1166424" cy="985427"/>
          </a:xfrm>
          <a:prstGeom prst="rect">
            <a:avLst/>
          </a:prstGeom>
        </p:spPr>
      </p:pic>
      <p:pic>
        <p:nvPicPr>
          <p:cNvPr id="6" name="Afbeelding 5">
            <a:extLst>
              <a:ext uri="{FF2B5EF4-FFF2-40B4-BE49-F238E27FC236}">
                <a16:creationId xmlns:a16="http://schemas.microsoft.com/office/drawing/2014/main" id="{E8B4F9E5-6ADB-22AA-37C7-5EF35D4DEB61}"/>
              </a:ext>
            </a:extLst>
          </p:cNvPr>
          <p:cNvPicPr>
            <a:picLocks noChangeAspect="1"/>
          </p:cNvPicPr>
          <p:nvPr/>
        </p:nvPicPr>
        <p:blipFill>
          <a:blip r:embed="rId5"/>
          <a:stretch>
            <a:fillRect/>
          </a:stretch>
        </p:blipFill>
        <p:spPr>
          <a:xfrm>
            <a:off x="5396181" y="3918952"/>
            <a:ext cx="2212735" cy="912753"/>
          </a:xfrm>
          <a:prstGeom prst="rect">
            <a:avLst/>
          </a:prstGeom>
        </p:spPr>
      </p:pic>
      <p:pic>
        <p:nvPicPr>
          <p:cNvPr id="7" name="Picture 2" descr="Dimension Reduction: Methods, components and its projection - ISmile  Technologies">
            <a:extLst>
              <a:ext uri="{FF2B5EF4-FFF2-40B4-BE49-F238E27FC236}">
                <a16:creationId xmlns:a16="http://schemas.microsoft.com/office/drawing/2014/main" id="{1FC84F11-4388-6C72-B09D-E493EA1DE9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3567" y="4701764"/>
            <a:ext cx="1532153" cy="1021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Reinforcement</a:t>
            </a:r>
            <a:r>
              <a:rPr lang="nl-NL" sz="4000" b="0" strike="noStrike" spc="-1" dirty="0">
                <a:solidFill>
                  <a:srgbClr val="FFFFFF"/>
                </a:solidFill>
                <a:latin typeface="Impact"/>
                <a:ea typeface="DejaVu Sans"/>
              </a:rPr>
              <a:t> Learning</a:t>
            </a:r>
            <a:endParaRPr lang="nl-NL" sz="4000" b="0" strike="noStrike" spc="-1" dirty="0">
              <a:solidFill>
                <a:srgbClr val="000000"/>
              </a:solidFill>
              <a:latin typeface="Arial"/>
            </a:endParaRPr>
          </a:p>
        </p:txBody>
      </p:sp>
      <p:sp>
        <p:nvSpPr>
          <p:cNvPr id="2" name="Rechthoek: afgeronde hoeken 1">
            <a:extLst>
              <a:ext uri="{FF2B5EF4-FFF2-40B4-BE49-F238E27FC236}">
                <a16:creationId xmlns:a16="http://schemas.microsoft.com/office/drawing/2014/main" id="{FB476BCC-B848-0ADC-6AAD-99700C56C9F6}"/>
              </a:ext>
            </a:extLst>
          </p:cNvPr>
          <p:cNvSpPr/>
          <p:nvPr/>
        </p:nvSpPr>
        <p:spPr>
          <a:xfrm>
            <a:off x="5570873" y="3972965"/>
            <a:ext cx="1478845" cy="5418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chemeClr val="tx1"/>
                </a:solidFill>
              </a:rPr>
              <a:t>Model-</a:t>
            </a:r>
            <a:r>
              <a:rPr lang="nl-NL" sz="1600" dirty="0" err="1">
                <a:solidFill>
                  <a:schemeClr val="tx1"/>
                </a:solidFill>
              </a:rPr>
              <a:t>based</a:t>
            </a:r>
            <a:endParaRPr lang="nl-NL" sz="1600" dirty="0">
              <a:solidFill>
                <a:schemeClr val="tx1"/>
              </a:solidFill>
            </a:endParaRPr>
          </a:p>
        </p:txBody>
      </p:sp>
      <p:sp>
        <p:nvSpPr>
          <p:cNvPr id="3" name="Rechthoek: afgeronde hoeken 2">
            <a:extLst>
              <a:ext uri="{FF2B5EF4-FFF2-40B4-BE49-F238E27FC236}">
                <a16:creationId xmlns:a16="http://schemas.microsoft.com/office/drawing/2014/main" id="{9561D60B-B351-571E-87D3-4862667E4DCC}"/>
              </a:ext>
            </a:extLst>
          </p:cNvPr>
          <p:cNvSpPr/>
          <p:nvPr/>
        </p:nvSpPr>
        <p:spPr>
          <a:xfrm>
            <a:off x="1919616" y="3896465"/>
            <a:ext cx="1478845" cy="5418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chemeClr val="tx1"/>
                </a:solidFill>
              </a:rPr>
              <a:t>Model-free</a:t>
            </a:r>
          </a:p>
        </p:txBody>
      </p:sp>
      <p:pic>
        <p:nvPicPr>
          <p:cNvPr id="3074" name="Picture 2" descr="Reinforcement Learning: What is, Algorithms, Types &amp; Examples">
            <a:extLst>
              <a:ext uri="{FF2B5EF4-FFF2-40B4-BE49-F238E27FC236}">
                <a16:creationId xmlns:a16="http://schemas.microsoft.com/office/drawing/2014/main" id="{786D698F-5784-FA6C-A257-4FCB8DE54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09" y="1023407"/>
            <a:ext cx="4241253" cy="2453167"/>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afgeronde hoeken 3">
            <a:extLst>
              <a:ext uri="{FF2B5EF4-FFF2-40B4-BE49-F238E27FC236}">
                <a16:creationId xmlns:a16="http://schemas.microsoft.com/office/drawing/2014/main" id="{3B0C7017-F4C7-6045-5832-E32C4EB12530}"/>
              </a:ext>
            </a:extLst>
          </p:cNvPr>
          <p:cNvSpPr/>
          <p:nvPr/>
        </p:nvSpPr>
        <p:spPr>
          <a:xfrm>
            <a:off x="966202" y="4961996"/>
            <a:ext cx="1478845" cy="5418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chemeClr val="tx1"/>
                </a:solidFill>
              </a:rPr>
              <a:t>Policy </a:t>
            </a:r>
            <a:r>
              <a:rPr lang="nl-NL" sz="1600" dirty="0" err="1">
                <a:solidFill>
                  <a:schemeClr val="tx1"/>
                </a:solidFill>
              </a:rPr>
              <a:t>Optimization</a:t>
            </a:r>
            <a:endParaRPr lang="nl-NL" sz="1600" dirty="0">
              <a:solidFill>
                <a:schemeClr val="tx1"/>
              </a:solidFill>
            </a:endParaRPr>
          </a:p>
        </p:txBody>
      </p:sp>
      <p:sp>
        <p:nvSpPr>
          <p:cNvPr id="5" name="Rechthoek: afgeronde hoeken 4">
            <a:extLst>
              <a:ext uri="{FF2B5EF4-FFF2-40B4-BE49-F238E27FC236}">
                <a16:creationId xmlns:a16="http://schemas.microsoft.com/office/drawing/2014/main" id="{BBE2FC43-9FF0-EBAF-0A35-78F16C667E2A}"/>
              </a:ext>
            </a:extLst>
          </p:cNvPr>
          <p:cNvSpPr/>
          <p:nvPr/>
        </p:nvSpPr>
        <p:spPr>
          <a:xfrm>
            <a:off x="2873830" y="4961995"/>
            <a:ext cx="1478845" cy="5418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chemeClr val="tx1"/>
                </a:solidFill>
              </a:rPr>
              <a:t>Q-Learning</a:t>
            </a:r>
          </a:p>
        </p:txBody>
      </p:sp>
      <p:sp>
        <p:nvSpPr>
          <p:cNvPr id="6" name="Rechthoek: afgeronde hoeken 5">
            <a:extLst>
              <a:ext uri="{FF2B5EF4-FFF2-40B4-BE49-F238E27FC236}">
                <a16:creationId xmlns:a16="http://schemas.microsoft.com/office/drawing/2014/main" id="{A9CDD41F-224D-FBC1-9F95-13F03591D51A}"/>
              </a:ext>
            </a:extLst>
          </p:cNvPr>
          <p:cNvSpPr/>
          <p:nvPr/>
        </p:nvSpPr>
        <p:spPr>
          <a:xfrm>
            <a:off x="4698886" y="4963060"/>
            <a:ext cx="1478845" cy="5418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solidFill>
                  <a:schemeClr val="tx1"/>
                </a:solidFill>
              </a:rPr>
              <a:t>Learn</a:t>
            </a:r>
            <a:r>
              <a:rPr lang="nl-NL" sz="1600" dirty="0">
                <a:solidFill>
                  <a:schemeClr val="tx1"/>
                </a:solidFill>
              </a:rPr>
              <a:t> </a:t>
            </a:r>
            <a:r>
              <a:rPr lang="nl-NL" sz="1600" dirty="0" err="1">
                <a:solidFill>
                  <a:schemeClr val="tx1"/>
                </a:solidFill>
              </a:rPr>
              <a:t>the</a:t>
            </a:r>
            <a:r>
              <a:rPr lang="nl-NL" sz="1600" dirty="0">
                <a:solidFill>
                  <a:schemeClr val="tx1"/>
                </a:solidFill>
              </a:rPr>
              <a:t> Model</a:t>
            </a:r>
          </a:p>
        </p:txBody>
      </p:sp>
      <p:sp>
        <p:nvSpPr>
          <p:cNvPr id="7" name="Rechthoek: afgeronde hoeken 6">
            <a:extLst>
              <a:ext uri="{FF2B5EF4-FFF2-40B4-BE49-F238E27FC236}">
                <a16:creationId xmlns:a16="http://schemas.microsoft.com/office/drawing/2014/main" id="{600B036B-2B06-A000-D6CF-06D694C3D4A2}"/>
              </a:ext>
            </a:extLst>
          </p:cNvPr>
          <p:cNvSpPr/>
          <p:nvPr/>
        </p:nvSpPr>
        <p:spPr>
          <a:xfrm>
            <a:off x="6523943" y="4978826"/>
            <a:ext cx="1478845" cy="5418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solidFill>
                  <a:schemeClr val="tx1"/>
                </a:solidFill>
              </a:rPr>
              <a:t>Given</a:t>
            </a:r>
            <a:r>
              <a:rPr lang="nl-NL" sz="1600" dirty="0">
                <a:solidFill>
                  <a:schemeClr val="tx1"/>
                </a:solidFill>
              </a:rPr>
              <a:t> </a:t>
            </a:r>
            <a:r>
              <a:rPr lang="nl-NL" sz="1600" dirty="0" err="1">
                <a:solidFill>
                  <a:schemeClr val="tx1"/>
                </a:solidFill>
              </a:rPr>
              <a:t>the</a:t>
            </a:r>
            <a:r>
              <a:rPr lang="nl-NL" sz="1600" dirty="0">
                <a:solidFill>
                  <a:schemeClr val="tx1"/>
                </a:solidFill>
              </a:rPr>
              <a:t> Model</a:t>
            </a:r>
          </a:p>
        </p:txBody>
      </p:sp>
      <p:cxnSp>
        <p:nvCxnSpPr>
          <p:cNvPr id="12" name="Verbindingslijn: gebogen 11">
            <a:extLst>
              <a:ext uri="{FF2B5EF4-FFF2-40B4-BE49-F238E27FC236}">
                <a16:creationId xmlns:a16="http://schemas.microsoft.com/office/drawing/2014/main" id="{072849D3-D858-DDE9-8498-3328786BB0EE}"/>
              </a:ext>
            </a:extLst>
          </p:cNvPr>
          <p:cNvCxnSpPr>
            <a:cxnSpLocks/>
            <a:stCxn id="3" idx="2"/>
            <a:endCxn id="4" idx="0"/>
          </p:cNvCxnSpPr>
          <p:nvPr/>
        </p:nvCxnSpPr>
        <p:spPr>
          <a:xfrm rot="5400000">
            <a:off x="1920500" y="4223457"/>
            <a:ext cx="523664" cy="95341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 name="Verbindingslijn: gebogen 13">
            <a:extLst>
              <a:ext uri="{FF2B5EF4-FFF2-40B4-BE49-F238E27FC236}">
                <a16:creationId xmlns:a16="http://schemas.microsoft.com/office/drawing/2014/main" id="{EC6AA5FA-53F5-3793-B70E-30D9304CF975}"/>
              </a:ext>
            </a:extLst>
          </p:cNvPr>
          <p:cNvCxnSpPr>
            <a:cxnSpLocks/>
            <a:stCxn id="3" idx="2"/>
            <a:endCxn id="5" idx="0"/>
          </p:cNvCxnSpPr>
          <p:nvPr/>
        </p:nvCxnSpPr>
        <p:spPr>
          <a:xfrm rot="16200000" flipH="1">
            <a:off x="2874315" y="4223056"/>
            <a:ext cx="523663" cy="95421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 name="Verbindingslijn: gebogen 16">
            <a:extLst>
              <a:ext uri="{FF2B5EF4-FFF2-40B4-BE49-F238E27FC236}">
                <a16:creationId xmlns:a16="http://schemas.microsoft.com/office/drawing/2014/main" id="{28258F4F-065C-8C56-203C-8812AF19D4B0}"/>
              </a:ext>
            </a:extLst>
          </p:cNvPr>
          <p:cNvCxnSpPr>
            <a:cxnSpLocks/>
            <a:stCxn id="2" idx="2"/>
            <a:endCxn id="6" idx="0"/>
          </p:cNvCxnSpPr>
          <p:nvPr/>
        </p:nvCxnSpPr>
        <p:spPr>
          <a:xfrm rot="5400000">
            <a:off x="5650189" y="4302953"/>
            <a:ext cx="448228" cy="8719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8" name="Verbindingslijn: gebogen 17">
            <a:extLst>
              <a:ext uri="{FF2B5EF4-FFF2-40B4-BE49-F238E27FC236}">
                <a16:creationId xmlns:a16="http://schemas.microsoft.com/office/drawing/2014/main" id="{1982D932-4843-CE18-9D7F-E50D75DFF998}"/>
              </a:ext>
            </a:extLst>
          </p:cNvPr>
          <p:cNvCxnSpPr>
            <a:cxnSpLocks/>
            <a:stCxn id="2" idx="2"/>
            <a:endCxn id="7" idx="0"/>
          </p:cNvCxnSpPr>
          <p:nvPr/>
        </p:nvCxnSpPr>
        <p:spPr>
          <a:xfrm rot="16200000" flipH="1">
            <a:off x="6554834" y="4270294"/>
            <a:ext cx="463994" cy="953070"/>
          </a:xfrm>
          <a:prstGeom prst="bentConnector3">
            <a:avLst>
              <a:gd name="adj1" fmla="val 4756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096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Learning</a:t>
            </a:r>
            <a:endParaRPr lang="nl-NL" sz="4000" b="0" strike="noStrike" spc="-1" dirty="0">
              <a:solidFill>
                <a:srgbClr val="000000"/>
              </a:solidFill>
              <a:latin typeface="Arial"/>
            </a:endParaRPr>
          </a:p>
        </p:txBody>
      </p:sp>
      <p:sp>
        <p:nvSpPr>
          <p:cNvPr id="5" name="Tekstvak 2">
            <a:extLst>
              <a:ext uri="{FF2B5EF4-FFF2-40B4-BE49-F238E27FC236}">
                <a16:creationId xmlns:a16="http://schemas.microsoft.com/office/drawing/2014/main" id="{623D56DC-0D78-DD05-2998-021561CFCFAC}"/>
              </a:ext>
            </a:extLst>
          </p:cNvPr>
          <p:cNvSpPr/>
          <p:nvPr/>
        </p:nvSpPr>
        <p:spPr>
          <a:xfrm>
            <a:off x="516397" y="1005142"/>
            <a:ext cx="5297382"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l"/>
            <a:r>
              <a:rPr lang="en-US" sz="1200" b="0" i="0" dirty="0">
                <a:solidFill>
                  <a:srgbClr val="374151"/>
                </a:solidFill>
                <a:effectLst/>
                <a:latin typeface="Helvetica Neue" panose="02000503000000020004" pitchFamily="2" charset="0"/>
              </a:rPr>
              <a:t>The analysis of data for discovering meaningful new correlations, patterns and trends by building models (representations of reality) using machine learning (statistical or artificial intelligence) techniques.</a:t>
            </a:r>
          </a:p>
        </p:txBody>
      </p:sp>
      <p:sp>
        <p:nvSpPr>
          <p:cNvPr id="4" name="Vrije vorm: vorm 3">
            <a:extLst>
              <a:ext uri="{FF2B5EF4-FFF2-40B4-BE49-F238E27FC236}">
                <a16:creationId xmlns:a16="http://schemas.microsoft.com/office/drawing/2014/main" id="{6D1F7DE5-00FD-CC6F-EC59-7D675CF61304}"/>
              </a:ext>
            </a:extLst>
          </p:cNvPr>
          <p:cNvSpPr/>
          <p:nvPr/>
        </p:nvSpPr>
        <p:spPr>
          <a:xfrm>
            <a:off x="3971932" y="2589619"/>
            <a:ext cx="1429200" cy="536400"/>
          </a:xfrm>
          <a:custGeom>
            <a:avLst/>
            <a:gdLst/>
            <a:ahLst/>
            <a:cxnLst/>
            <a:rect l="l" t="t" r="r" b="b"/>
            <a:pathLst>
              <a:path w="57528" h="21600">
                <a:moveTo>
                  <a:pt x="0" y="0"/>
                </a:moveTo>
                <a:lnTo>
                  <a:pt x="21600" y="0"/>
                </a:lnTo>
                <a:lnTo>
                  <a:pt x="21600" y="21600"/>
                </a:lnTo>
                <a:lnTo>
                  <a:pt x="0" y="21600"/>
                </a:lnTo>
                <a:close/>
              </a:path>
              <a:path w="57528" h="21600" fill="lightenLess">
                <a:moveTo>
                  <a:pt x="0" y="0"/>
                </a:moveTo>
                <a:lnTo>
                  <a:pt x="21600" y="0"/>
                </a:lnTo>
                <a:lnTo>
                  <a:pt x="56128" y="1400"/>
                </a:lnTo>
                <a:lnTo>
                  <a:pt x="1400" y="1400"/>
                </a:lnTo>
                <a:close/>
              </a:path>
              <a:path w="57528" h="21600" fill="darken">
                <a:moveTo>
                  <a:pt x="21600" y="0"/>
                </a:moveTo>
                <a:lnTo>
                  <a:pt x="21600" y="21600"/>
                </a:lnTo>
                <a:lnTo>
                  <a:pt x="56128" y="20200"/>
                </a:lnTo>
                <a:lnTo>
                  <a:pt x="56128" y="1400"/>
                </a:lnTo>
                <a:close/>
              </a:path>
              <a:path w="57528" h="21600" fill="darkenLess">
                <a:moveTo>
                  <a:pt x="21600" y="21600"/>
                </a:moveTo>
                <a:lnTo>
                  <a:pt x="0" y="21600"/>
                </a:lnTo>
                <a:lnTo>
                  <a:pt x="1400" y="20200"/>
                </a:lnTo>
                <a:lnTo>
                  <a:pt x="56128" y="20200"/>
                </a:lnTo>
                <a:close/>
              </a:path>
              <a:path w="57528" h="21600" fill="lighten">
                <a:moveTo>
                  <a:pt x="0" y="21600"/>
                </a:moveTo>
                <a:lnTo>
                  <a:pt x="0" y="0"/>
                </a:lnTo>
                <a:lnTo>
                  <a:pt x="1400" y="1400"/>
                </a:lnTo>
                <a:lnTo>
                  <a:pt x="1400" y="20200"/>
                </a:lnTo>
                <a:close/>
              </a:path>
            </a:pathLst>
          </a:custGeom>
          <a:gradFill rotWithShape="0">
            <a:gsLst>
              <a:gs pos="0">
                <a:srgbClr val="8989C9"/>
              </a:gs>
              <a:gs pos="100000">
                <a:srgbClr val="48489C"/>
              </a:gs>
            </a:gsLst>
            <a:lin ang="13500000"/>
          </a:gradFill>
          <a:ln w="0">
            <a:noFill/>
          </a:ln>
          <a:effectLst>
            <a:outerShdw dist="17819" dir="2700000" rotWithShape="0">
              <a:srgbClr val="969696"/>
            </a:outerShdw>
          </a:effectLst>
        </p:spPr>
        <p:style>
          <a:lnRef idx="0">
            <a:scrgbClr r="0" g="0" b="0"/>
          </a:lnRef>
          <a:fillRef idx="0">
            <a:scrgbClr r="0" g="0" b="0"/>
          </a:fillRef>
          <a:effectRef idx="0">
            <a:scrgbClr r="0" g="0" b="0"/>
          </a:effectRef>
          <a:fontRef idx="minor"/>
        </p:style>
        <p:txBody>
          <a:bodyPr wrap="none" lIns="90000" tIns="46800" rIns="90000" bIns="46800" anchor="ctr" anchorCtr="1">
            <a:noAutofit/>
          </a:bodyPr>
          <a:lstStyle/>
          <a:p>
            <a:pPr>
              <a:lnSpc>
                <a:spcPct val="100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en-US" b="1" strike="noStrike" spc="-1" dirty="0">
                <a:solidFill>
                  <a:srgbClr val="FFFFFF"/>
                </a:solidFill>
                <a:latin typeface="Helvetica Neue" panose="02000503000000020004" pitchFamily="2" charset="0"/>
              </a:rPr>
              <a:t>Learn</a:t>
            </a:r>
            <a:endParaRPr lang="nl-NL" b="0" strike="noStrike" spc="-1" dirty="0">
              <a:solidFill>
                <a:srgbClr val="000000"/>
              </a:solidFill>
              <a:latin typeface="Helvetica Neue" panose="02000503000000020004" pitchFamily="2" charset="0"/>
            </a:endParaRPr>
          </a:p>
        </p:txBody>
      </p:sp>
      <p:sp>
        <p:nvSpPr>
          <p:cNvPr id="6" name="Vrije vorm: vorm 5">
            <a:extLst>
              <a:ext uri="{FF2B5EF4-FFF2-40B4-BE49-F238E27FC236}">
                <a16:creationId xmlns:a16="http://schemas.microsoft.com/office/drawing/2014/main" id="{33F9C36A-D01C-CB1D-1AA1-4DF2D1FB7BA2}"/>
              </a:ext>
            </a:extLst>
          </p:cNvPr>
          <p:cNvSpPr/>
          <p:nvPr/>
        </p:nvSpPr>
        <p:spPr>
          <a:xfrm>
            <a:off x="3971932" y="4029619"/>
            <a:ext cx="1429200" cy="536400"/>
          </a:xfrm>
          <a:custGeom>
            <a:avLst/>
            <a:gdLst/>
            <a:ahLst/>
            <a:cxnLst/>
            <a:rect l="l" t="t" r="r" b="b"/>
            <a:pathLst>
              <a:path w="57528" h="21600">
                <a:moveTo>
                  <a:pt x="0" y="0"/>
                </a:moveTo>
                <a:lnTo>
                  <a:pt x="21600" y="0"/>
                </a:lnTo>
                <a:lnTo>
                  <a:pt x="21600" y="21600"/>
                </a:lnTo>
                <a:lnTo>
                  <a:pt x="0" y="21600"/>
                </a:lnTo>
                <a:close/>
              </a:path>
              <a:path w="57528" h="21600" fill="lightenLess">
                <a:moveTo>
                  <a:pt x="0" y="0"/>
                </a:moveTo>
                <a:lnTo>
                  <a:pt x="21600" y="0"/>
                </a:lnTo>
                <a:lnTo>
                  <a:pt x="56128" y="1400"/>
                </a:lnTo>
                <a:lnTo>
                  <a:pt x="1400" y="1400"/>
                </a:lnTo>
                <a:close/>
              </a:path>
              <a:path w="57528" h="21600" fill="darken">
                <a:moveTo>
                  <a:pt x="21600" y="0"/>
                </a:moveTo>
                <a:lnTo>
                  <a:pt x="21600" y="21600"/>
                </a:lnTo>
                <a:lnTo>
                  <a:pt x="56128" y="20200"/>
                </a:lnTo>
                <a:lnTo>
                  <a:pt x="56128" y="1400"/>
                </a:lnTo>
                <a:close/>
              </a:path>
              <a:path w="57528" h="21600" fill="darkenLess">
                <a:moveTo>
                  <a:pt x="21600" y="21600"/>
                </a:moveTo>
                <a:lnTo>
                  <a:pt x="0" y="21600"/>
                </a:lnTo>
                <a:lnTo>
                  <a:pt x="1400" y="20200"/>
                </a:lnTo>
                <a:lnTo>
                  <a:pt x="56128" y="20200"/>
                </a:lnTo>
                <a:close/>
              </a:path>
              <a:path w="57528" h="21600" fill="lighten">
                <a:moveTo>
                  <a:pt x="0" y="21600"/>
                </a:moveTo>
                <a:lnTo>
                  <a:pt x="0" y="0"/>
                </a:lnTo>
                <a:lnTo>
                  <a:pt x="1400" y="1400"/>
                </a:lnTo>
                <a:lnTo>
                  <a:pt x="1400" y="20200"/>
                </a:lnTo>
                <a:close/>
              </a:path>
            </a:pathLst>
          </a:custGeom>
          <a:gradFill rotWithShape="0">
            <a:gsLst>
              <a:gs pos="0">
                <a:srgbClr val="8989C9"/>
              </a:gs>
              <a:gs pos="100000">
                <a:srgbClr val="48489C"/>
              </a:gs>
            </a:gsLst>
            <a:lin ang="13500000"/>
          </a:gradFill>
          <a:ln w="0">
            <a:noFill/>
          </a:ln>
          <a:effectLst>
            <a:outerShdw dist="17819" dir="2700000" rotWithShape="0">
              <a:srgbClr val="969696"/>
            </a:outerShdw>
          </a:effectLst>
        </p:spPr>
        <p:style>
          <a:lnRef idx="0">
            <a:scrgbClr r="0" g="0" b="0"/>
          </a:lnRef>
          <a:fillRef idx="0">
            <a:scrgbClr r="0" g="0" b="0"/>
          </a:fillRef>
          <a:effectRef idx="0">
            <a:scrgbClr r="0" g="0" b="0"/>
          </a:effectRef>
          <a:fontRef idx="minor"/>
        </p:style>
        <p:txBody>
          <a:bodyPr wrap="none" lIns="90000" tIns="46800" rIns="90000" bIns="46800" anchor="ctr" anchorCtr="1">
            <a:noAutofit/>
          </a:bodyPr>
          <a:lstStyle/>
          <a:p>
            <a:pPr>
              <a:lnSpc>
                <a:spcPct val="100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en-US" b="1" strike="noStrike" spc="-1" dirty="0">
                <a:solidFill>
                  <a:srgbClr val="FFFFFF"/>
                </a:solidFill>
                <a:latin typeface="Helvetica Neue" panose="02000503000000020004" pitchFamily="2" charset="0"/>
              </a:rPr>
              <a:t>Apply</a:t>
            </a:r>
            <a:endParaRPr lang="nl-NL" b="0" strike="noStrike" spc="-1" dirty="0">
              <a:solidFill>
                <a:srgbClr val="000000"/>
              </a:solidFill>
              <a:latin typeface="Helvetica Neue" panose="02000503000000020004" pitchFamily="2" charset="0"/>
            </a:endParaRPr>
          </a:p>
        </p:txBody>
      </p:sp>
      <p:sp>
        <p:nvSpPr>
          <p:cNvPr id="7" name="Stroomdiagram: Magnetische schijf 6">
            <a:extLst>
              <a:ext uri="{FF2B5EF4-FFF2-40B4-BE49-F238E27FC236}">
                <a16:creationId xmlns:a16="http://schemas.microsoft.com/office/drawing/2014/main" id="{2487F84F-B699-7BEA-D0F9-18155940B21C}"/>
              </a:ext>
            </a:extLst>
          </p:cNvPr>
          <p:cNvSpPr/>
          <p:nvPr/>
        </p:nvSpPr>
        <p:spPr>
          <a:xfrm>
            <a:off x="1153132" y="1830019"/>
            <a:ext cx="1620000" cy="1260000"/>
          </a:xfrm>
          <a:prstGeom prst="flowChartMagneticDisk">
            <a:avLst/>
          </a:prstGeom>
          <a:gradFill rotWithShape="0">
            <a:gsLst>
              <a:gs pos="0">
                <a:srgbClr val="000080"/>
              </a:gs>
              <a:gs pos="100000">
                <a:srgbClr val="FFFFFF"/>
              </a:gs>
            </a:gsLst>
            <a:lin ang="2700000"/>
          </a:gra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81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nl-NL" b="1" strike="noStrike" spc="-1" dirty="0">
                <a:solidFill>
                  <a:srgbClr val="FFFFFF"/>
                </a:solidFill>
                <a:latin typeface="Helvetica Neue" panose="02000503000000020004" pitchFamily="2" charset="0"/>
              </a:rPr>
              <a:t>Training</a:t>
            </a:r>
            <a:endParaRPr lang="nl-NL" b="0" strike="noStrike" spc="-1" dirty="0">
              <a:solidFill>
                <a:srgbClr val="000000"/>
              </a:solidFill>
              <a:latin typeface="Helvetica Neue" panose="02000503000000020004" pitchFamily="2" charset="0"/>
            </a:endParaRPr>
          </a:p>
          <a:p>
            <a:pPr algn="ctr">
              <a:lnSpc>
                <a:spcPct val="81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nl-NL" b="1" strike="noStrike" spc="-1" dirty="0">
                <a:solidFill>
                  <a:srgbClr val="FFFFFF"/>
                </a:solidFill>
                <a:latin typeface="Helvetica Neue" panose="02000503000000020004" pitchFamily="2" charset="0"/>
              </a:rPr>
              <a:t>dataset</a:t>
            </a:r>
            <a:endParaRPr lang="nl-NL" b="0" strike="noStrike" spc="-1" dirty="0">
              <a:solidFill>
                <a:srgbClr val="000000"/>
              </a:solidFill>
              <a:latin typeface="Helvetica Neue" panose="02000503000000020004" pitchFamily="2" charset="0"/>
            </a:endParaRPr>
          </a:p>
        </p:txBody>
      </p:sp>
      <p:sp>
        <p:nvSpPr>
          <p:cNvPr id="8" name="Stroomdiagram: Magnetische schijf 7">
            <a:extLst>
              <a:ext uri="{FF2B5EF4-FFF2-40B4-BE49-F238E27FC236}">
                <a16:creationId xmlns:a16="http://schemas.microsoft.com/office/drawing/2014/main" id="{331201A2-C51E-DCF3-08A2-CD5C37DB91C0}"/>
              </a:ext>
            </a:extLst>
          </p:cNvPr>
          <p:cNvSpPr/>
          <p:nvPr/>
        </p:nvSpPr>
        <p:spPr>
          <a:xfrm>
            <a:off x="1153132" y="4098019"/>
            <a:ext cx="1620000" cy="1260000"/>
          </a:xfrm>
          <a:prstGeom prst="flowChartMagneticDisk">
            <a:avLst/>
          </a:prstGeom>
          <a:gradFill rotWithShape="0">
            <a:gsLst>
              <a:gs pos="0">
                <a:srgbClr val="000080"/>
              </a:gs>
              <a:gs pos="100000">
                <a:srgbClr val="FFFFFF"/>
              </a:gs>
            </a:gsLst>
            <a:lin ang="2700000"/>
          </a:gra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81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nl-NL" sz="2000" b="1" strike="noStrike" spc="-1" dirty="0">
                <a:solidFill>
                  <a:srgbClr val="FFFFFF"/>
                </a:solidFill>
                <a:latin typeface="Times New Roman"/>
              </a:rPr>
              <a:t>Test</a:t>
            </a:r>
            <a:endParaRPr lang="nl-NL" sz="2000" b="0" strike="noStrike" spc="-1" dirty="0">
              <a:solidFill>
                <a:srgbClr val="000000"/>
              </a:solidFill>
              <a:latin typeface="Arial"/>
            </a:endParaRPr>
          </a:p>
          <a:p>
            <a:pPr algn="ctr">
              <a:lnSpc>
                <a:spcPct val="81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nl-NL" b="1" strike="noStrike" spc="-1" dirty="0">
                <a:solidFill>
                  <a:srgbClr val="FFFFFF"/>
                </a:solidFill>
                <a:latin typeface="Helvetica Neue" panose="02000503000000020004" pitchFamily="2" charset="0"/>
              </a:rPr>
              <a:t>dataset</a:t>
            </a:r>
            <a:endParaRPr lang="nl-NL" b="0" strike="noStrike" spc="-1" dirty="0">
              <a:solidFill>
                <a:srgbClr val="000000"/>
              </a:solidFill>
              <a:latin typeface="Helvetica Neue" panose="02000503000000020004" pitchFamily="2" charset="0"/>
            </a:endParaRPr>
          </a:p>
        </p:txBody>
      </p:sp>
      <p:cxnSp>
        <p:nvCxnSpPr>
          <p:cNvPr id="9" name="Verbindingslijn: gebogen 8">
            <a:extLst>
              <a:ext uri="{FF2B5EF4-FFF2-40B4-BE49-F238E27FC236}">
                <a16:creationId xmlns:a16="http://schemas.microsoft.com/office/drawing/2014/main" id="{24305604-0022-2F17-93D4-3487FD52B3D8}"/>
              </a:ext>
            </a:extLst>
          </p:cNvPr>
          <p:cNvCxnSpPr>
            <a:stCxn id="7" idx="4"/>
            <a:endCxn id="4" idx="1"/>
          </p:cNvCxnSpPr>
          <p:nvPr/>
        </p:nvCxnSpPr>
        <p:spPr>
          <a:xfrm>
            <a:off x="2773132" y="2460019"/>
            <a:ext cx="1199160" cy="398160"/>
          </a:xfrm>
          <a:prstGeom prst="bentConnector3">
            <a:avLst/>
          </a:prstGeom>
          <a:ln w="0">
            <a:solidFill>
              <a:srgbClr val="000000"/>
            </a:solidFill>
            <a:tailEnd type="triangle" w="med" len="med"/>
          </a:ln>
        </p:spPr>
      </p:cxnSp>
      <p:cxnSp>
        <p:nvCxnSpPr>
          <p:cNvPr id="10" name="Verbindingslijn: gebogen 9">
            <a:extLst>
              <a:ext uri="{FF2B5EF4-FFF2-40B4-BE49-F238E27FC236}">
                <a16:creationId xmlns:a16="http://schemas.microsoft.com/office/drawing/2014/main" id="{3F3224F6-DB2B-B86E-7B19-62AE5AB0E42E}"/>
              </a:ext>
            </a:extLst>
          </p:cNvPr>
          <p:cNvCxnSpPr>
            <a:stCxn id="6" idx="1"/>
            <a:endCxn id="8" idx="4"/>
          </p:cNvCxnSpPr>
          <p:nvPr/>
        </p:nvCxnSpPr>
        <p:spPr>
          <a:xfrm flipH="1">
            <a:off x="2773132" y="4297819"/>
            <a:ext cx="1199160" cy="430560"/>
          </a:xfrm>
          <a:prstGeom prst="bentConnector3">
            <a:avLst/>
          </a:prstGeom>
          <a:ln w="0">
            <a:solidFill>
              <a:srgbClr val="000000"/>
            </a:solidFill>
            <a:tailEnd type="triangle" w="med" len="med"/>
          </a:ln>
        </p:spPr>
      </p:cxnSp>
      <p:sp>
        <p:nvSpPr>
          <p:cNvPr id="11" name="Stroomdiagram: Scheidingslijn 10">
            <a:extLst>
              <a:ext uri="{FF2B5EF4-FFF2-40B4-BE49-F238E27FC236}">
                <a16:creationId xmlns:a16="http://schemas.microsoft.com/office/drawing/2014/main" id="{3D4FE3FC-6695-47AB-AC07-12FA443FA4D6}"/>
              </a:ext>
            </a:extLst>
          </p:cNvPr>
          <p:cNvSpPr/>
          <p:nvPr/>
        </p:nvSpPr>
        <p:spPr>
          <a:xfrm>
            <a:off x="6121132" y="3270019"/>
            <a:ext cx="1260000" cy="540000"/>
          </a:xfrm>
          <a:prstGeom prst="flowChartTerminator">
            <a:avLst/>
          </a:prstGeom>
          <a:gradFill rotWithShape="0">
            <a:gsLst>
              <a:gs pos="0">
                <a:srgbClr val="000080"/>
              </a:gs>
              <a:gs pos="100000">
                <a:srgbClr val="FFFFFF"/>
              </a:gs>
            </a:gsLst>
            <a:lin ang="2700000"/>
          </a:gra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81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nl-NL" b="1" strike="noStrike" spc="-1" dirty="0">
                <a:solidFill>
                  <a:srgbClr val="FFFFFF"/>
                </a:solidFill>
                <a:latin typeface="Helvetica Neue" panose="02000503000000020004" pitchFamily="2" charset="0"/>
              </a:rPr>
              <a:t>Model</a:t>
            </a:r>
            <a:endParaRPr lang="nl-NL" b="0" strike="noStrike" spc="-1" dirty="0">
              <a:solidFill>
                <a:srgbClr val="000000"/>
              </a:solidFill>
              <a:latin typeface="Helvetica Neue" panose="02000503000000020004" pitchFamily="2" charset="0"/>
            </a:endParaRPr>
          </a:p>
        </p:txBody>
      </p:sp>
      <p:cxnSp>
        <p:nvCxnSpPr>
          <p:cNvPr id="12" name="Verbindingslijn: gebogen 11">
            <a:extLst>
              <a:ext uri="{FF2B5EF4-FFF2-40B4-BE49-F238E27FC236}">
                <a16:creationId xmlns:a16="http://schemas.microsoft.com/office/drawing/2014/main" id="{8598D690-0143-6E93-7E68-930DBF1994F6}"/>
              </a:ext>
            </a:extLst>
          </p:cNvPr>
          <p:cNvCxnSpPr>
            <a:stCxn id="4" idx="3"/>
            <a:endCxn id="11" idx="1"/>
          </p:cNvCxnSpPr>
          <p:nvPr/>
        </p:nvCxnSpPr>
        <p:spPr>
          <a:xfrm>
            <a:off x="5401132" y="2857819"/>
            <a:ext cx="720360" cy="682560"/>
          </a:xfrm>
          <a:prstGeom prst="bentConnector3">
            <a:avLst/>
          </a:prstGeom>
          <a:ln w="0">
            <a:solidFill>
              <a:srgbClr val="000000"/>
            </a:solidFill>
            <a:tailEnd type="triangle" w="med" len="med"/>
          </a:ln>
        </p:spPr>
      </p:cxnSp>
      <p:cxnSp>
        <p:nvCxnSpPr>
          <p:cNvPr id="13" name="Verbindingslijn: gebogen 12">
            <a:extLst>
              <a:ext uri="{FF2B5EF4-FFF2-40B4-BE49-F238E27FC236}">
                <a16:creationId xmlns:a16="http://schemas.microsoft.com/office/drawing/2014/main" id="{3760FACD-DB41-1C7C-6095-44EBFBA70C7B}"/>
              </a:ext>
            </a:extLst>
          </p:cNvPr>
          <p:cNvCxnSpPr>
            <a:stCxn id="11" idx="1"/>
            <a:endCxn id="6" idx="3"/>
          </p:cNvCxnSpPr>
          <p:nvPr/>
        </p:nvCxnSpPr>
        <p:spPr>
          <a:xfrm flipH="1">
            <a:off x="5401132" y="3540019"/>
            <a:ext cx="720360" cy="758160"/>
          </a:xfrm>
          <a:prstGeom prst="bentConnector3">
            <a:avLst/>
          </a:prstGeom>
          <a:ln w="0">
            <a:solidFill>
              <a:srgbClr val="000000"/>
            </a:solidFill>
            <a:tailEnd type="triangle" w="med" len="med"/>
          </a:ln>
        </p:spPr>
      </p:cxnSp>
      <p:sp>
        <p:nvSpPr>
          <p:cNvPr id="14" name="Stroomdiagram: Proces 13">
            <a:extLst>
              <a:ext uri="{FF2B5EF4-FFF2-40B4-BE49-F238E27FC236}">
                <a16:creationId xmlns:a16="http://schemas.microsoft.com/office/drawing/2014/main" id="{515EECAD-CE18-A065-D45C-C555929992F4}"/>
              </a:ext>
            </a:extLst>
          </p:cNvPr>
          <p:cNvSpPr/>
          <p:nvPr/>
        </p:nvSpPr>
        <p:spPr>
          <a:xfrm>
            <a:off x="5689132" y="1650019"/>
            <a:ext cx="2160000" cy="720000"/>
          </a:xfrm>
          <a:prstGeom prst="flowChartProcess">
            <a:avLst/>
          </a:prstGeom>
          <a:gradFill rotWithShape="0">
            <a:gsLst>
              <a:gs pos="0">
                <a:srgbClr val="000080"/>
              </a:gs>
              <a:gs pos="100000">
                <a:srgbClr val="FFFFFF"/>
              </a:gs>
            </a:gsLst>
            <a:lin ang="2700000"/>
          </a:gra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81000"/>
              </a:lnSpc>
              <a:buNone/>
              <a:tabLst>
                <a:tab pos="0" algn="l"/>
                <a:tab pos="448920" algn="l"/>
                <a:tab pos="898200" algn="l"/>
                <a:tab pos="1347480" algn="l"/>
                <a:tab pos="1796760" algn="l"/>
                <a:tab pos="2246040" algn="l"/>
                <a:tab pos="2695320" algn="l"/>
                <a:tab pos="3144600" algn="l"/>
                <a:tab pos="3593880" algn="l"/>
                <a:tab pos="4043160" algn="l"/>
                <a:tab pos="4492440" algn="l"/>
                <a:tab pos="4941720" algn="l"/>
                <a:tab pos="5391000" algn="l"/>
                <a:tab pos="5840280" algn="l"/>
                <a:tab pos="6289560" algn="l"/>
                <a:tab pos="6738840" algn="l"/>
                <a:tab pos="7188120" algn="l"/>
                <a:tab pos="7637400" algn="l"/>
                <a:tab pos="8086680" algn="l"/>
                <a:tab pos="8535960" algn="l"/>
                <a:tab pos="8985240" algn="l"/>
              </a:tabLst>
            </a:pPr>
            <a:r>
              <a:rPr lang="nl-NL" b="1" strike="noStrike" spc="-1" dirty="0">
                <a:solidFill>
                  <a:srgbClr val="FFFFFF"/>
                </a:solidFill>
                <a:latin typeface="Helvetica Neue" panose="02000503000000020004" pitchFamily="2" charset="0"/>
              </a:rPr>
              <a:t>ML</a:t>
            </a:r>
            <a:br>
              <a:rPr dirty="0">
                <a:latin typeface="Helvetica Neue" panose="02000503000000020004" pitchFamily="2" charset="0"/>
              </a:rPr>
            </a:br>
            <a:r>
              <a:rPr lang="nl-NL" b="1" strike="noStrike" spc="-1" dirty="0" err="1">
                <a:solidFill>
                  <a:srgbClr val="FFFFFF"/>
                </a:solidFill>
                <a:latin typeface="Helvetica Neue" panose="02000503000000020004" pitchFamily="2" charset="0"/>
              </a:rPr>
              <a:t>Algorithm</a:t>
            </a:r>
            <a:endParaRPr lang="nl-NL" b="0" strike="noStrike" spc="-1" dirty="0">
              <a:solidFill>
                <a:srgbClr val="000000"/>
              </a:solidFill>
              <a:latin typeface="Helvetica Neue" panose="02000503000000020004" pitchFamily="2" charset="0"/>
            </a:endParaRPr>
          </a:p>
        </p:txBody>
      </p:sp>
      <p:cxnSp>
        <p:nvCxnSpPr>
          <p:cNvPr id="15" name="Verbindingslijn: gebogen 14">
            <a:extLst>
              <a:ext uri="{FF2B5EF4-FFF2-40B4-BE49-F238E27FC236}">
                <a16:creationId xmlns:a16="http://schemas.microsoft.com/office/drawing/2014/main" id="{C55B265C-96EE-19D0-A52F-19CA73DBAC20}"/>
              </a:ext>
            </a:extLst>
          </p:cNvPr>
          <p:cNvCxnSpPr>
            <a:stCxn id="14" idx="1"/>
            <a:endCxn id="4" idx="0"/>
          </p:cNvCxnSpPr>
          <p:nvPr/>
        </p:nvCxnSpPr>
        <p:spPr>
          <a:xfrm flipH="1">
            <a:off x="4686532" y="2010019"/>
            <a:ext cx="1002960" cy="579960"/>
          </a:xfrm>
          <a:prstGeom prst="bentConnector3">
            <a:avLst/>
          </a:prstGeom>
          <a:ln w="0">
            <a:solidFill>
              <a:srgbClr val="000000"/>
            </a:solidFill>
          </a:ln>
        </p:spPr>
      </p:cxnSp>
      <p:sp>
        <p:nvSpPr>
          <p:cNvPr id="16" name="Tekstvak 15">
            <a:extLst>
              <a:ext uri="{FF2B5EF4-FFF2-40B4-BE49-F238E27FC236}">
                <a16:creationId xmlns:a16="http://schemas.microsoft.com/office/drawing/2014/main" id="{998DF7E3-341C-DC5B-6F22-CB3A2310F9A4}"/>
              </a:ext>
            </a:extLst>
          </p:cNvPr>
          <p:cNvSpPr txBox="1"/>
          <p:nvPr/>
        </p:nvSpPr>
        <p:spPr>
          <a:xfrm>
            <a:off x="3490821" y="4748179"/>
            <a:ext cx="5260622" cy="1200329"/>
          </a:xfrm>
          <a:prstGeom prst="rect">
            <a:avLst/>
          </a:prstGeom>
          <a:noFill/>
        </p:spPr>
        <p:txBody>
          <a:bodyPr wrap="square" rtlCol="0">
            <a:spAutoFit/>
          </a:bodyPr>
          <a:lstStyle/>
          <a:p>
            <a:r>
              <a:rPr lang="en-US" sz="1200" b="1" dirty="0">
                <a:latin typeface="Helvetica Neue" panose="02000503000000020004" pitchFamily="2" charset="0"/>
              </a:rPr>
              <a:t>Induction (predictive + descriptive models) –</a:t>
            </a:r>
            <a:r>
              <a:rPr lang="en-US" sz="1200" dirty="0">
                <a:latin typeface="Helvetica Neue" panose="02000503000000020004" pitchFamily="2" charset="0"/>
              </a:rPr>
              <a:t> The process of reasoning in which the premises of an argument are believed to support the conclusion but do not ensure it.</a:t>
            </a:r>
          </a:p>
          <a:p>
            <a:r>
              <a:rPr lang="en-US" sz="1200" b="1" dirty="0">
                <a:latin typeface="Helvetica Neue" panose="02000503000000020004" pitchFamily="2" charset="0"/>
              </a:rPr>
              <a:t>Deduction (only predictive models) –</a:t>
            </a:r>
            <a:r>
              <a:rPr lang="en-US" sz="1200" dirty="0">
                <a:latin typeface="Helvetica Neue" panose="02000503000000020004" pitchFamily="2" charset="0"/>
              </a:rPr>
              <a:t> The kind of reasoning in which the conclusion is necessitated by, or reached from, previously known facts (the premises)</a:t>
            </a:r>
          </a:p>
        </p:txBody>
      </p:sp>
    </p:spTree>
    <p:extLst>
      <p:ext uri="{BB962C8B-B14F-4D97-AF65-F5344CB8AC3E}">
        <p14:creationId xmlns:p14="http://schemas.microsoft.com/office/powerpoint/2010/main" val="222288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3FB337A-0780-2996-DDA3-93B2D018C784}"/>
              </a:ext>
            </a:extLst>
          </p:cNvPr>
          <p:cNvSpPr txBox="1">
            <a:spLocks/>
          </p:cNvSpPr>
          <p:nvPr/>
        </p:nvSpPr>
        <p:spPr>
          <a:xfrm>
            <a:off x="2894120" y="3428640"/>
            <a:ext cx="5868140" cy="762120"/>
          </a:xfrm>
          <a:prstGeom prst="rect">
            <a:avLst/>
          </a:prstGeom>
          <a:noFill/>
          <a:ln w="0">
            <a:noFill/>
          </a:ln>
        </p:spPr>
        <p:txBody>
          <a:bodyPr lIns="90000" tIns="46800" rIns="90000" bIns="468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6000" spc="-1" dirty="0">
                <a:solidFill>
                  <a:srgbClr val="FFFFFF"/>
                </a:solidFill>
                <a:latin typeface="Impact"/>
              </a:rPr>
              <a:t>ML </a:t>
            </a:r>
            <a:r>
              <a:rPr lang="nl-NL" sz="6000" spc="-1" dirty="0" err="1">
                <a:solidFill>
                  <a:srgbClr val="FFFFFF"/>
                </a:solidFill>
                <a:latin typeface="Impact"/>
              </a:rPr>
              <a:t>Algorithms</a:t>
            </a:r>
            <a:endParaRPr lang="nl-NL" sz="6000" spc="-1" dirty="0">
              <a:solidFill>
                <a:srgbClr val="FFFFFF"/>
              </a:solidFill>
              <a:latin typeface="Impact"/>
            </a:endParaRPr>
          </a:p>
        </p:txBody>
      </p:sp>
    </p:spTree>
    <p:extLst>
      <p:ext uri="{BB962C8B-B14F-4D97-AF65-F5344CB8AC3E}">
        <p14:creationId xmlns:p14="http://schemas.microsoft.com/office/powerpoint/2010/main" val="3830931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Dimensionality</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reduction</a:t>
            </a:r>
            <a:endParaRPr lang="nl-NL" sz="4000" b="0" strike="noStrike" spc="-1" dirty="0">
              <a:solidFill>
                <a:srgbClr val="000000"/>
              </a:solidFill>
              <a:latin typeface="Arial"/>
            </a:endParaRPr>
          </a:p>
        </p:txBody>
      </p:sp>
      <p:pic>
        <p:nvPicPr>
          <p:cNvPr id="2" name="Picture 2" descr="Linear Discriminant Analysis">
            <a:extLst>
              <a:ext uri="{FF2B5EF4-FFF2-40B4-BE49-F238E27FC236}">
                <a16:creationId xmlns:a16="http://schemas.microsoft.com/office/drawing/2014/main" id="{B0F21C88-6701-A6DF-F2E2-AF7D28353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51" y="1028357"/>
            <a:ext cx="4989611" cy="2540851"/>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88A752C4-8378-41C8-93BA-A46A5BFCD805}"/>
              </a:ext>
            </a:extLst>
          </p:cNvPr>
          <p:cNvSpPr/>
          <p:nvPr/>
        </p:nvSpPr>
        <p:spPr>
          <a:xfrm>
            <a:off x="5406862" y="1816336"/>
            <a:ext cx="3080190"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latin typeface="Helvetica Neue" panose="02000503000000020004" pitchFamily="2" charset="0"/>
                <a:ea typeface="DejaVu Sans"/>
              </a:rPr>
              <a:t>Principal Component Analysis (PCA)</a:t>
            </a:r>
            <a:r>
              <a:rPr lang="en-US" sz="1200" strike="noStrike" spc="-1" dirty="0">
                <a:latin typeface="Helvetica Neue" panose="02000503000000020004" pitchFamily="2" charset="0"/>
                <a:ea typeface="DejaVu Sans"/>
              </a:rPr>
              <a:t> is an unsupervised learning technique that aims to maximize the variance of the data along the principal components</a:t>
            </a:r>
          </a:p>
          <a:p>
            <a:pPr>
              <a:lnSpc>
                <a:spcPct val="100000"/>
              </a:lnSpc>
              <a:buNone/>
            </a:pPr>
            <a:endParaRPr lang="en-US" sz="1200" strike="noStrike" spc="-1" dirty="0">
              <a:latin typeface="Helvetica Neue" panose="02000503000000020004" pitchFamily="2" charset="0"/>
              <a:ea typeface="DejaVu Sans"/>
            </a:endParaRPr>
          </a:p>
          <a:p>
            <a:pPr>
              <a:lnSpc>
                <a:spcPct val="100000"/>
              </a:lnSpc>
              <a:buNone/>
            </a:pPr>
            <a:r>
              <a:rPr lang="en-US" sz="1200" b="1" strike="noStrike" spc="-1" dirty="0">
                <a:latin typeface="Helvetica Neue" panose="02000503000000020004" pitchFamily="2" charset="0"/>
                <a:ea typeface="DejaVu Sans"/>
              </a:rPr>
              <a:t>Linear discriminant analysis (LDA)</a:t>
            </a:r>
            <a:r>
              <a:rPr lang="en-US" sz="1200" strike="noStrike" spc="-1" dirty="0">
                <a:latin typeface="Helvetica Neue" panose="02000503000000020004" pitchFamily="2" charset="0"/>
                <a:ea typeface="DejaVu Sans"/>
              </a:rPr>
              <a:t> is a supervised learning technique that aims to maximize the separation between different classes in the data</a:t>
            </a:r>
          </a:p>
        </p:txBody>
      </p:sp>
      <p:sp>
        <p:nvSpPr>
          <p:cNvPr id="5" name="Tekstvak 2">
            <a:extLst>
              <a:ext uri="{FF2B5EF4-FFF2-40B4-BE49-F238E27FC236}">
                <a16:creationId xmlns:a16="http://schemas.microsoft.com/office/drawing/2014/main" id="{623D56DC-0D78-DD05-2998-021561CFCFAC}"/>
              </a:ext>
            </a:extLst>
          </p:cNvPr>
          <p:cNvSpPr/>
          <p:nvPr/>
        </p:nvSpPr>
        <p:spPr>
          <a:xfrm>
            <a:off x="1251931" y="3838837"/>
            <a:ext cx="6640137" cy="212220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171450" indent="-171450" algn="l">
              <a:buFont typeface="Wingdings" panose="05000000000000000000" pitchFamily="2" charset="2"/>
              <a:buChar char="q"/>
            </a:pPr>
            <a:r>
              <a:rPr lang="en-US" sz="1200" b="0" i="0" dirty="0">
                <a:solidFill>
                  <a:srgbClr val="374151"/>
                </a:solidFill>
                <a:effectLst/>
                <a:latin typeface="Helvetica Neue" panose="02000503000000020004" pitchFamily="2" charset="0"/>
              </a:rPr>
              <a:t>PCA is unsupervised and focuses on maximizing variance, while LDA is supervised and focuses on maximizing class separation</a:t>
            </a:r>
          </a:p>
          <a:p>
            <a:pPr marL="171450" indent="-171450" algn="l">
              <a:buFont typeface="Wingdings" panose="05000000000000000000" pitchFamily="2" charset="2"/>
              <a:buChar char="q"/>
            </a:pPr>
            <a:r>
              <a:rPr lang="en-US" sz="1200" b="0" i="0" dirty="0">
                <a:solidFill>
                  <a:srgbClr val="374151"/>
                </a:solidFill>
                <a:effectLst/>
                <a:latin typeface="Helvetica Neue" panose="02000503000000020004" pitchFamily="2" charset="0"/>
              </a:rPr>
              <a:t>PCA doesn't require labeled data, but LDA does</a:t>
            </a:r>
          </a:p>
          <a:p>
            <a:pPr marL="171450" indent="-171450" algn="l">
              <a:buFont typeface="Wingdings" panose="05000000000000000000" pitchFamily="2" charset="2"/>
              <a:buChar char="q"/>
            </a:pPr>
            <a:r>
              <a:rPr lang="en-US" sz="1200" b="0" i="0" dirty="0">
                <a:solidFill>
                  <a:srgbClr val="374151"/>
                </a:solidFill>
                <a:effectLst/>
                <a:latin typeface="Helvetica Neue" panose="02000503000000020004" pitchFamily="2" charset="0"/>
              </a:rPr>
              <a:t>PCA reduces dimensionality by projecting data onto a lower-dimensional space, while LDA creates linear combinations of features</a:t>
            </a:r>
          </a:p>
          <a:p>
            <a:pPr marL="171450" indent="-171450" algn="l">
              <a:buFont typeface="Wingdings" panose="05000000000000000000" pitchFamily="2" charset="2"/>
              <a:buChar char="q"/>
            </a:pPr>
            <a:r>
              <a:rPr lang="en-US" sz="1200" b="0" i="0" dirty="0">
                <a:solidFill>
                  <a:srgbClr val="374151"/>
                </a:solidFill>
                <a:effectLst/>
                <a:latin typeface="Helvetica Neue" panose="02000503000000020004" pitchFamily="2" charset="0"/>
              </a:rPr>
              <a:t>PCA outputs principal components that capture variation, while LDA outputs discriminant functions that separate classes</a:t>
            </a:r>
          </a:p>
          <a:p>
            <a:pPr marL="171450" indent="-171450" algn="l">
              <a:buFont typeface="Wingdings" panose="05000000000000000000" pitchFamily="2" charset="2"/>
              <a:buChar char="q"/>
            </a:pPr>
            <a:r>
              <a:rPr lang="en-US" sz="1200" b="0" i="0" dirty="0">
                <a:solidFill>
                  <a:srgbClr val="374151"/>
                </a:solidFill>
                <a:effectLst/>
                <a:latin typeface="Helvetica Neue" panose="02000503000000020004" pitchFamily="2" charset="0"/>
              </a:rPr>
              <a:t>PCA is commonly used for exploratory data analysis, while LDA is often used for classification tasks</a:t>
            </a:r>
          </a:p>
          <a:p>
            <a:pPr marL="171450" indent="-171450" algn="l">
              <a:buFont typeface="Wingdings" panose="05000000000000000000" pitchFamily="2" charset="2"/>
              <a:buChar char="q"/>
            </a:pPr>
            <a:r>
              <a:rPr lang="en-US" sz="1200" b="0" i="0" dirty="0">
                <a:solidFill>
                  <a:srgbClr val="374151"/>
                </a:solidFill>
                <a:effectLst/>
                <a:latin typeface="Helvetica Neue" panose="02000503000000020004" pitchFamily="2" charset="0"/>
              </a:rPr>
              <a:t>PCA is generally faster and more computationally efficient, but LDA may be more effective with labeled data</a:t>
            </a:r>
          </a:p>
        </p:txBody>
      </p:sp>
    </p:spTree>
    <p:extLst>
      <p:ext uri="{BB962C8B-B14F-4D97-AF65-F5344CB8AC3E}">
        <p14:creationId xmlns:p14="http://schemas.microsoft.com/office/powerpoint/2010/main" val="3003847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err="1">
                <a:solidFill>
                  <a:srgbClr val="FFFFFF"/>
                </a:solidFill>
                <a:latin typeface="Impact"/>
              </a:rPr>
              <a:t>Linear</a:t>
            </a:r>
            <a:r>
              <a:rPr lang="nl-NL" sz="4000" spc="-1" dirty="0">
                <a:solidFill>
                  <a:srgbClr val="FFFFFF"/>
                </a:solidFill>
                <a:latin typeface="Impact"/>
              </a:rPr>
              <a:t> </a:t>
            </a:r>
            <a:r>
              <a:rPr lang="nl-NL" sz="4000" spc="-1" dirty="0" err="1">
                <a:solidFill>
                  <a:srgbClr val="FFFFFF"/>
                </a:solidFill>
                <a:latin typeface="Impact"/>
              </a:rPr>
              <a:t>Regression</a:t>
            </a:r>
            <a:endParaRPr lang="nl-NL" sz="4000" b="0" strike="noStrike" spc="-1" dirty="0">
              <a:solidFill>
                <a:srgbClr val="000000"/>
              </a:solidFill>
              <a:latin typeface="Arial"/>
            </a:endParaRPr>
          </a:p>
        </p:txBody>
      </p:sp>
      <p:sp>
        <p:nvSpPr>
          <p:cNvPr id="2" name="Tekstvak 2">
            <a:extLst>
              <a:ext uri="{FF2B5EF4-FFF2-40B4-BE49-F238E27FC236}">
                <a16:creationId xmlns:a16="http://schemas.microsoft.com/office/drawing/2014/main" id="{50E847C3-DA10-F71E-9A8A-101CDA4E1A26}"/>
              </a:ext>
            </a:extLst>
          </p:cNvPr>
          <p:cNvSpPr/>
          <p:nvPr/>
        </p:nvSpPr>
        <p:spPr>
          <a:xfrm>
            <a:off x="1344240" y="3605089"/>
            <a:ext cx="676728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1" i="0" dirty="0">
                <a:solidFill>
                  <a:srgbClr val="374151"/>
                </a:solidFill>
                <a:effectLst/>
                <a:latin typeface="Helvetica Neue" panose="02000503000000020004" pitchFamily="2" charset="0"/>
              </a:rPr>
              <a:t>Linear regression</a:t>
            </a:r>
            <a:r>
              <a:rPr lang="en-US" sz="1200" b="0" i="0" dirty="0">
                <a:solidFill>
                  <a:srgbClr val="374151"/>
                </a:solidFill>
                <a:effectLst/>
                <a:latin typeface="Helvetica Neue" panose="02000503000000020004" pitchFamily="2" charset="0"/>
              </a:rPr>
              <a:t> is a statistical technique that models the relationship between a dependent variable and one or more independent variables by fitting a straight line to the data</a:t>
            </a:r>
            <a:endParaRPr lang="nl-NL" sz="1200" b="0" strike="noStrike" spc="-1" dirty="0">
              <a:solidFill>
                <a:srgbClr val="000000"/>
              </a:solidFill>
              <a:latin typeface="Helvetica Neue" panose="02000503000000020004" pitchFamily="2" charset="0"/>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2340068169"/>
              </p:ext>
            </p:extLst>
          </p:nvPr>
        </p:nvGraphicFramePr>
        <p:xfrm>
          <a:off x="1343520" y="4141800"/>
          <a:ext cx="6768000" cy="146304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Benefits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works well when there are linear relationships between the variables in your dataset</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performs poorly when there are non-linear relationships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straightforward to understand and explain</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often outclassed by its regularized counterparts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can be updated easily with new data</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pic>
        <p:nvPicPr>
          <p:cNvPr id="1026" name="Picture 2" descr="Linear Regression">
            <a:extLst>
              <a:ext uri="{FF2B5EF4-FFF2-40B4-BE49-F238E27FC236}">
                <a16:creationId xmlns:a16="http://schemas.microsoft.com/office/drawing/2014/main" id="{8409E29B-4516-A974-3749-B1481A2F9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982" y="956293"/>
            <a:ext cx="3612899" cy="247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5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err="1">
                <a:solidFill>
                  <a:srgbClr val="FFFFFF"/>
                </a:solidFill>
                <a:latin typeface="Impact"/>
              </a:rPr>
              <a:t>Artificial</a:t>
            </a:r>
            <a:r>
              <a:rPr lang="nl-NL" sz="4000" spc="-1">
                <a:solidFill>
                  <a:srgbClr val="FFFFFF"/>
                </a:solidFill>
                <a:latin typeface="Impact"/>
              </a:rPr>
              <a:t> Intelligence</a:t>
            </a:r>
            <a:endParaRPr lang="nl-NL" sz="4000" b="0" strike="noStrike" spc="-1" dirty="0">
              <a:solidFill>
                <a:srgbClr val="000000"/>
              </a:solidFill>
              <a:latin typeface="Arial"/>
            </a:endParaRPr>
          </a:p>
        </p:txBody>
      </p:sp>
      <p:pic>
        <p:nvPicPr>
          <p:cNvPr id="2050" name="Picture 2">
            <a:extLst>
              <a:ext uri="{FF2B5EF4-FFF2-40B4-BE49-F238E27FC236}">
                <a16:creationId xmlns:a16="http://schemas.microsoft.com/office/drawing/2014/main" id="{99008D9F-F3F5-1EB0-4386-CD42A5416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809" y="1190056"/>
            <a:ext cx="6773662" cy="426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0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Logistic</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Regression</a:t>
            </a:r>
            <a:endParaRPr lang="nl-NL" sz="4000" b="0" strike="noStrike" spc="-1" dirty="0">
              <a:solidFill>
                <a:srgbClr val="000000"/>
              </a:solidFill>
              <a:latin typeface="Arial"/>
            </a:endParaRPr>
          </a:p>
        </p:txBody>
      </p:sp>
      <p:sp>
        <p:nvSpPr>
          <p:cNvPr id="2" name="Tekstvak 2">
            <a:extLst>
              <a:ext uri="{FF2B5EF4-FFF2-40B4-BE49-F238E27FC236}">
                <a16:creationId xmlns:a16="http://schemas.microsoft.com/office/drawing/2014/main" id="{50E847C3-DA10-F71E-9A8A-101CDA4E1A26}"/>
              </a:ext>
            </a:extLst>
          </p:cNvPr>
          <p:cNvSpPr/>
          <p:nvPr/>
        </p:nvSpPr>
        <p:spPr>
          <a:xfrm>
            <a:off x="5450889" y="1560351"/>
            <a:ext cx="3204839"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i="0" dirty="0">
                <a:solidFill>
                  <a:srgbClr val="374151"/>
                </a:solidFill>
                <a:effectLst/>
                <a:latin typeface="Helvetica Neue" panose="02000503000000020004" pitchFamily="2" charset="0"/>
              </a:rPr>
              <a:t>Logistic regression</a:t>
            </a:r>
            <a:r>
              <a:rPr lang="en-US" sz="1200" b="0" i="0" dirty="0">
                <a:solidFill>
                  <a:srgbClr val="374151"/>
                </a:solidFill>
                <a:effectLst/>
                <a:latin typeface="Helvetica Neue" panose="02000503000000020004" pitchFamily="2" charset="0"/>
              </a:rPr>
              <a:t> is a statistical technique used to model the relationship between a binary dependent variable and one or more independent variables by estimating the probability of the dependent variable belonging to a certain category</a:t>
            </a:r>
            <a:endParaRPr lang="nl-NL" sz="1200" b="0" strike="noStrike" spc="-1" dirty="0">
              <a:solidFill>
                <a:srgbClr val="000000"/>
              </a:solidFill>
              <a:latin typeface="Helvetica Neue" panose="02000503000000020004" pitchFamily="2" charset="0"/>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2524649299"/>
              </p:ext>
            </p:extLst>
          </p:nvPr>
        </p:nvGraphicFramePr>
        <p:xfrm>
          <a:off x="1390579" y="3044309"/>
          <a:ext cx="6768000" cy="292608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Arial"/>
                          <a:ea typeface="DejaVu Sans"/>
                        </a:rPr>
                        <a:t>Benefits</a:t>
                      </a:r>
                      <a:endParaRPr lang="nl-NL" sz="12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Arial"/>
                          <a:ea typeface="DejaVu Sans"/>
                        </a:rPr>
                        <a:t>Drawbacks</a:t>
                      </a:r>
                      <a:endParaRPr lang="nl-NL" sz="1200" b="0" strike="noStrike" spc="-1">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easy to implement, interpret, and efficient in training</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may lead to overfitting if the number of observations is fewer than the number of features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flexible and does not assume specific class distributions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constructs linear boundaries and assumes linearity between the dependent and independent variables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can handle multiple classes and provides a probabilistic view of predictions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limited to predicting discrete functions and is not suitable for non-linear problems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measures predictor importance and direction of association</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requires low or no multicollinearity among independent variables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quickly classifies unknown records and performs well with linearly separable datasets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may struggle to capture complex relationships</a:t>
                      </a:r>
                      <a:endParaRPr lang="nl-NL" sz="1200" b="0" strike="noStrike" spc="-1" dirty="0">
                        <a:solidFill>
                          <a:srgbClr val="000000"/>
                        </a:solidFill>
                        <a:latin typeface="Helvetica Neue" panose="02000503000000020004" pitchFamily="2" charset="0"/>
                      </a:endParaRP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extLst>
                  <a:ext uri="{0D108BD9-81ED-4DB2-BD59-A6C34878D82A}">
                    <a16:rowId xmlns:a16="http://schemas.microsoft.com/office/drawing/2014/main" val="10005"/>
                  </a:ext>
                </a:extLst>
              </a:tr>
            </a:tbl>
          </a:graphicData>
        </a:graphic>
      </p:graphicFrame>
      <p:pic>
        <p:nvPicPr>
          <p:cNvPr id="7" name="Afbeelding 6">
            <a:extLst>
              <a:ext uri="{FF2B5EF4-FFF2-40B4-BE49-F238E27FC236}">
                <a16:creationId xmlns:a16="http://schemas.microsoft.com/office/drawing/2014/main" id="{A15AAE34-5157-F56F-A505-56BFFBCC9CF3}"/>
              </a:ext>
            </a:extLst>
          </p:cNvPr>
          <p:cNvPicPr>
            <a:picLocks noChangeAspect="1"/>
          </p:cNvPicPr>
          <p:nvPr/>
        </p:nvPicPr>
        <p:blipFill>
          <a:blip r:embed="rId2"/>
          <a:stretch>
            <a:fillRect/>
          </a:stretch>
        </p:blipFill>
        <p:spPr>
          <a:xfrm>
            <a:off x="3169328" y="894480"/>
            <a:ext cx="2281561" cy="2074146"/>
          </a:xfrm>
          <a:prstGeom prst="rect">
            <a:avLst/>
          </a:prstGeom>
        </p:spPr>
      </p:pic>
    </p:spTree>
    <p:extLst>
      <p:ext uri="{BB962C8B-B14F-4D97-AF65-F5344CB8AC3E}">
        <p14:creationId xmlns:p14="http://schemas.microsoft.com/office/powerpoint/2010/main" val="335020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Decision</a:t>
            </a:r>
            <a:r>
              <a:rPr lang="nl-NL" sz="4000" b="0" strike="noStrike" spc="-1" dirty="0">
                <a:solidFill>
                  <a:srgbClr val="FFFFFF"/>
                </a:solidFill>
                <a:latin typeface="Impact"/>
                <a:ea typeface="DejaVu Sans"/>
              </a:rPr>
              <a:t> Tree</a:t>
            </a:r>
            <a:endParaRPr lang="nl-NL" sz="4000" b="0" strike="noStrike" spc="-1" dirty="0">
              <a:solidFill>
                <a:srgbClr val="000000"/>
              </a:solidFill>
              <a:latin typeface="Arial"/>
            </a:endParaRPr>
          </a:p>
        </p:txBody>
      </p:sp>
      <p:sp>
        <p:nvSpPr>
          <p:cNvPr id="2" name="Tekstvak 2">
            <a:extLst>
              <a:ext uri="{FF2B5EF4-FFF2-40B4-BE49-F238E27FC236}">
                <a16:creationId xmlns:a16="http://schemas.microsoft.com/office/drawing/2014/main" id="{50E847C3-DA10-F71E-9A8A-101CDA4E1A26}"/>
              </a:ext>
            </a:extLst>
          </p:cNvPr>
          <p:cNvSpPr/>
          <p:nvPr/>
        </p:nvSpPr>
        <p:spPr>
          <a:xfrm>
            <a:off x="4746228" y="2448172"/>
            <a:ext cx="3440824"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0" i="0" dirty="0">
                <a:solidFill>
                  <a:srgbClr val="374151"/>
                </a:solidFill>
                <a:effectLst/>
                <a:latin typeface="Helvetica Neue" panose="02000503000000020004" pitchFamily="2" charset="0"/>
              </a:rPr>
              <a:t>A </a:t>
            </a:r>
            <a:r>
              <a:rPr lang="en-US" sz="1200" b="1" i="0" dirty="0">
                <a:solidFill>
                  <a:srgbClr val="374151"/>
                </a:solidFill>
                <a:effectLst/>
                <a:latin typeface="Helvetica Neue" panose="02000503000000020004" pitchFamily="2" charset="0"/>
              </a:rPr>
              <a:t>decision tree</a:t>
            </a:r>
            <a:r>
              <a:rPr lang="en-US" sz="1200" b="0" i="0" dirty="0">
                <a:solidFill>
                  <a:srgbClr val="374151"/>
                </a:solidFill>
                <a:effectLst/>
                <a:latin typeface="Helvetica Neue" panose="02000503000000020004" pitchFamily="2" charset="0"/>
              </a:rPr>
              <a:t> in machine learning is a hierarchical model that uses a sequence of binary splits based on input features to make predictions or classify data</a:t>
            </a:r>
            <a:endParaRPr lang="nl-NL" sz="1200" b="0" strike="noStrike" spc="-1" dirty="0">
              <a:solidFill>
                <a:srgbClr val="000000"/>
              </a:solidFill>
              <a:latin typeface="Helvetica Neue" panose="02000503000000020004" pitchFamily="2" charset="0"/>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4079335212"/>
              </p:ext>
            </p:extLst>
          </p:nvPr>
        </p:nvGraphicFramePr>
        <p:xfrm>
          <a:off x="1343520" y="3564747"/>
          <a:ext cx="6768000" cy="2413658"/>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Arial"/>
                          <a:ea typeface="DejaVu Sans"/>
                        </a:rPr>
                        <a:t>Benefits</a:t>
                      </a:r>
                      <a:endParaRPr lang="nl-NL" sz="12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Arial"/>
                          <a:ea typeface="DejaVu Sans"/>
                        </a:rPr>
                        <a:t>Drawbacks</a:t>
                      </a:r>
                      <a:endParaRPr lang="nl-NL" sz="1200" b="0" strike="noStrike" spc="-1">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require less effort for data preparation during pre-processing compared to other algorithms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prone to instability</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normalization of data is not necessary</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calculation more complex</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scaling of data is not required</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higher training time</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missing values in the data have minimal impact</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relatively expensive</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decision tree is intuitive and easy to explain</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primarily designed for predicting discrete or categorical values rather than continuous values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pic>
        <p:nvPicPr>
          <p:cNvPr id="11" name="Afbeelding 10">
            <a:extLst>
              <a:ext uri="{FF2B5EF4-FFF2-40B4-BE49-F238E27FC236}">
                <a16:creationId xmlns:a16="http://schemas.microsoft.com/office/drawing/2014/main" id="{029FAD50-D10B-26DE-7CE8-29D09594EF7D}"/>
              </a:ext>
            </a:extLst>
          </p:cNvPr>
          <p:cNvPicPr>
            <a:picLocks noChangeAspect="1"/>
          </p:cNvPicPr>
          <p:nvPr/>
        </p:nvPicPr>
        <p:blipFill>
          <a:blip r:embed="rId2"/>
          <a:stretch>
            <a:fillRect/>
          </a:stretch>
        </p:blipFill>
        <p:spPr>
          <a:xfrm>
            <a:off x="956948" y="1087647"/>
            <a:ext cx="3609975" cy="2324100"/>
          </a:xfrm>
          <a:prstGeom prst="rect">
            <a:avLst/>
          </a:prstGeom>
        </p:spPr>
      </p:pic>
    </p:spTree>
    <p:extLst>
      <p:ext uri="{BB962C8B-B14F-4D97-AF65-F5344CB8AC3E}">
        <p14:creationId xmlns:p14="http://schemas.microsoft.com/office/powerpoint/2010/main" val="272060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4" name="Rechthoek 1"/>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buNone/>
            </a:pPr>
            <a:endParaRPr lang="nl-NL" sz="2400" b="0" strike="noStrike" spc="-1">
              <a:solidFill>
                <a:srgbClr val="000000"/>
              </a:solidFill>
              <a:latin typeface="Times New Roman"/>
              <a:ea typeface="DejaVu Sans"/>
            </a:endParaRPr>
          </a:p>
        </p:txBody>
      </p:sp>
      <p:sp>
        <p:nvSpPr>
          <p:cNvPr id="115" name="PlaceHolder 1"/>
          <p:cNvSpPr>
            <a:spLocks noGrp="1"/>
          </p:cNvSpPr>
          <p:nvPr>
            <p:ph type="title"/>
          </p:nvPr>
        </p:nvSpPr>
        <p:spPr>
          <a:xfrm>
            <a:off x="0" y="7596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a:solidFill>
                  <a:srgbClr val="FFFFFF"/>
                </a:solidFill>
                <a:latin typeface="Impact"/>
                <a:ea typeface="DejaVu Sans"/>
              </a:rPr>
              <a:t>Random Forest</a:t>
            </a:r>
            <a:endParaRPr lang="nl-NL" sz="4000" b="0" strike="noStrike" spc="-1">
              <a:solidFill>
                <a:srgbClr val="000000"/>
              </a:solidFill>
              <a:latin typeface="Arial"/>
            </a:endParaRPr>
          </a:p>
        </p:txBody>
      </p:sp>
      <p:pic>
        <p:nvPicPr>
          <p:cNvPr id="116" name="Afbeelding 1"/>
          <p:cNvPicPr/>
          <p:nvPr/>
        </p:nvPicPr>
        <p:blipFill>
          <a:blip r:embed="rId3"/>
          <a:stretch/>
        </p:blipFill>
        <p:spPr>
          <a:xfrm>
            <a:off x="2111400" y="838080"/>
            <a:ext cx="5203080" cy="2929680"/>
          </a:xfrm>
          <a:prstGeom prst="rect">
            <a:avLst/>
          </a:prstGeom>
          <a:ln w="0">
            <a:noFill/>
          </a:ln>
        </p:spPr>
      </p:pic>
      <p:sp>
        <p:nvSpPr>
          <p:cNvPr id="117" name="Tekstvak 2"/>
          <p:cNvSpPr/>
          <p:nvPr/>
        </p:nvSpPr>
        <p:spPr>
          <a:xfrm>
            <a:off x="1399680" y="3653070"/>
            <a:ext cx="676728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1" strike="noStrike" spc="-1" dirty="0">
                <a:latin typeface="Helvetica Neue" panose="02000503000000020004" pitchFamily="2" charset="0"/>
                <a:ea typeface="DejaVu Sans"/>
              </a:rPr>
              <a:t>Random Forest</a:t>
            </a:r>
            <a:r>
              <a:rPr lang="en-US" sz="1200" strike="noStrike" spc="-1" dirty="0">
                <a:latin typeface="Helvetica Neue" panose="02000503000000020004" pitchFamily="2" charset="0"/>
                <a:ea typeface="DejaVu Sans"/>
              </a:rPr>
              <a:t> combines the output of multiple decision trees to reach a single result </a:t>
            </a:r>
            <a:r>
              <a:rPr lang="en-US" sz="1200" b="0" i="0" dirty="0">
                <a:effectLst/>
                <a:latin typeface="Helvetica Neue" panose="02000503000000020004" pitchFamily="2" charset="0"/>
              </a:rPr>
              <a:t>to make predictions or classify data</a:t>
            </a:r>
            <a:endParaRPr lang="nl-NL" sz="1200" strike="noStrike" spc="-1" dirty="0">
              <a:latin typeface="Helvetica Neue" panose="02000503000000020004" pitchFamily="2" charset="0"/>
            </a:endParaRPr>
          </a:p>
        </p:txBody>
      </p:sp>
      <p:graphicFrame>
        <p:nvGraphicFramePr>
          <p:cNvPr id="118" name="Tabel 1"/>
          <p:cNvGraphicFramePr/>
          <p:nvPr>
            <p:extLst>
              <p:ext uri="{D42A27DB-BD31-4B8C-83A1-F6EECF244321}">
                <p14:modId xmlns:p14="http://schemas.microsoft.com/office/powerpoint/2010/main" val="75631625"/>
              </p:ext>
            </p:extLst>
          </p:nvPr>
        </p:nvGraphicFramePr>
        <p:xfrm>
          <a:off x="1343520" y="4141800"/>
          <a:ext cx="6768000" cy="165956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Benefits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nl-NL" sz="1200" b="0" strike="noStrike" spc="-1" dirty="0" err="1">
                          <a:solidFill>
                            <a:srgbClr val="000000"/>
                          </a:solidFill>
                          <a:latin typeface="Helvetica Neue" panose="02000503000000020004" pitchFamily="2" charset="0"/>
                          <a:ea typeface="DejaVu Sans"/>
                        </a:rPr>
                        <a:t>Versatile</a:t>
                      </a:r>
                      <a:r>
                        <a:rPr lang="nl-NL" sz="1200" b="0" strike="noStrike" spc="-1" dirty="0">
                          <a:solidFill>
                            <a:srgbClr val="000000"/>
                          </a:solidFill>
                          <a:latin typeface="Helvetica Neue" panose="02000503000000020004" pitchFamily="2" charset="0"/>
                          <a:ea typeface="DejaVu Sans"/>
                        </a:rPr>
                        <a:t> </a:t>
                      </a:r>
                      <a:r>
                        <a:rPr lang="nl-NL" sz="1200" b="0" strike="noStrike" spc="-1" dirty="0" err="1">
                          <a:solidFill>
                            <a:srgbClr val="000000"/>
                          </a:solidFill>
                          <a:latin typeface="Helvetica Neue" panose="02000503000000020004" pitchFamily="2" charset="0"/>
                          <a:ea typeface="DejaVu Sans"/>
                        </a:rPr>
                        <a:t>and</a:t>
                      </a:r>
                      <a:r>
                        <a:rPr lang="nl-NL" sz="1200" b="0" strike="noStrike" spc="-1" dirty="0">
                          <a:solidFill>
                            <a:srgbClr val="000000"/>
                          </a:solidFill>
                          <a:latin typeface="Helvetica Neue" panose="02000503000000020004" pitchFamily="2" charset="0"/>
                          <a:ea typeface="DejaVu Sans"/>
                        </a:rPr>
                        <a:t> easy </a:t>
                      </a:r>
                      <a:r>
                        <a:rPr lang="nl-NL" sz="1200" b="0" strike="noStrike" spc="-1" dirty="0" err="1">
                          <a:solidFill>
                            <a:srgbClr val="000000"/>
                          </a:solidFill>
                          <a:latin typeface="Helvetica Neue" panose="02000503000000020004" pitchFamily="2" charset="0"/>
                          <a:ea typeface="DejaVu Sans"/>
                        </a:rPr>
                        <a:t>to</a:t>
                      </a:r>
                      <a:r>
                        <a:rPr lang="nl-NL" sz="1200" b="0" strike="noStrike" spc="-1" dirty="0">
                          <a:solidFill>
                            <a:srgbClr val="000000"/>
                          </a:solidFill>
                          <a:latin typeface="Helvetica Neue" panose="02000503000000020004" pitchFamily="2" charset="0"/>
                          <a:ea typeface="DejaVu Sans"/>
                        </a:rPr>
                        <a:t> </a:t>
                      </a:r>
                      <a:r>
                        <a:rPr lang="nl-NL" sz="1200" b="0" strike="noStrike" spc="-1" dirty="0" err="1">
                          <a:solidFill>
                            <a:srgbClr val="000000"/>
                          </a:solidFill>
                          <a:latin typeface="Helvetica Neue" panose="02000503000000020004" pitchFamily="2" charset="0"/>
                          <a:ea typeface="DejaVu Sans"/>
                        </a:rPr>
                        <a:t>use</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Computationally demanding</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87960">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Handles high-dimensional spaces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Model interpretability</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Feature importance</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Overcomplexity</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Robust to overfitting</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Bias in multiclass problems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a:lnSpc>
                          <a:spcPct val="100000"/>
                        </a:lnSpc>
                        <a:buNone/>
                      </a:pPr>
                      <a:r>
                        <a:rPr lang="nl-NL" sz="1200" b="0" strike="noStrike" spc="-1">
                          <a:solidFill>
                            <a:srgbClr val="000000"/>
                          </a:solidFill>
                          <a:latin typeface="Helvetica Neue" panose="02000503000000020004" pitchFamily="2" charset="0"/>
                          <a:ea typeface="DejaVu Sans"/>
                        </a:rPr>
                        <a:t>Out-of-box predictor</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nl-NL" sz="1200" b="0" strike="noStrike" spc="-1" dirty="0" err="1">
                          <a:solidFill>
                            <a:srgbClr val="000000"/>
                          </a:solidFill>
                          <a:latin typeface="Helvetica Neue" panose="02000503000000020004" pitchFamily="2" charset="0"/>
                          <a:ea typeface="DejaVu Sans"/>
                        </a:rPr>
                        <a:t>Lack</a:t>
                      </a:r>
                      <a:r>
                        <a:rPr lang="nl-NL" sz="1200" b="0" strike="noStrike" spc="-1" dirty="0">
                          <a:solidFill>
                            <a:srgbClr val="000000"/>
                          </a:solidFill>
                          <a:latin typeface="Helvetica Neue" panose="02000503000000020004" pitchFamily="2" charset="0"/>
                          <a:ea typeface="DejaVu Sans"/>
                        </a:rPr>
                        <a:t> of </a:t>
                      </a:r>
                      <a:r>
                        <a:rPr lang="nl-NL" sz="1200" b="0" strike="noStrike" spc="-1" dirty="0" err="1">
                          <a:solidFill>
                            <a:srgbClr val="000000"/>
                          </a:solidFill>
                          <a:latin typeface="Helvetica Neue" panose="02000503000000020004" pitchFamily="2" charset="0"/>
                          <a:ea typeface="DejaVu Sans"/>
                        </a:rPr>
                        <a:t>precision</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Apriori</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algorithm</a:t>
            </a:r>
            <a:endParaRPr lang="nl-NL" sz="4000" b="0" strike="noStrike" spc="-1" dirty="0">
              <a:solidFill>
                <a:srgbClr val="000000"/>
              </a:solidFill>
              <a:latin typeface="Arial"/>
            </a:endParaRPr>
          </a:p>
        </p:txBody>
      </p:sp>
      <p:sp>
        <p:nvSpPr>
          <p:cNvPr id="2" name="Tekstvak 2">
            <a:extLst>
              <a:ext uri="{FF2B5EF4-FFF2-40B4-BE49-F238E27FC236}">
                <a16:creationId xmlns:a16="http://schemas.microsoft.com/office/drawing/2014/main" id="{0430CAD2-1DFC-8063-33A1-7A2590DC5856}"/>
              </a:ext>
            </a:extLst>
          </p:cNvPr>
          <p:cNvSpPr/>
          <p:nvPr/>
        </p:nvSpPr>
        <p:spPr>
          <a:xfrm>
            <a:off x="1399680" y="3791058"/>
            <a:ext cx="676728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strike="noStrike" spc="-1" dirty="0">
                <a:solidFill>
                  <a:srgbClr val="000000"/>
                </a:solidFill>
                <a:latin typeface="Helvetica Neue" panose="02000503000000020004" pitchFamily="2" charset="0"/>
                <a:ea typeface="DejaVu Sans"/>
              </a:rPr>
              <a:t>The </a:t>
            </a:r>
            <a:r>
              <a:rPr lang="en-US" sz="1200" b="1" strike="noStrike" spc="-1" dirty="0" err="1">
                <a:solidFill>
                  <a:srgbClr val="000000"/>
                </a:solidFill>
                <a:latin typeface="Helvetica Neue" panose="02000503000000020004" pitchFamily="2" charset="0"/>
                <a:ea typeface="DejaVu Sans"/>
              </a:rPr>
              <a:t>Apriori</a:t>
            </a:r>
            <a:r>
              <a:rPr lang="en-US" sz="1200" b="1" strike="noStrike" spc="-1" dirty="0">
                <a:solidFill>
                  <a:srgbClr val="000000"/>
                </a:solidFill>
                <a:latin typeface="Helvetica Neue" panose="02000503000000020004" pitchFamily="2" charset="0"/>
                <a:ea typeface="DejaVu Sans"/>
              </a:rPr>
              <a:t> algorithm</a:t>
            </a:r>
            <a:r>
              <a:rPr lang="en-US" sz="1200" strike="noStrike" spc="-1" dirty="0">
                <a:solidFill>
                  <a:srgbClr val="000000"/>
                </a:solidFill>
                <a:latin typeface="Helvetica Neue" panose="02000503000000020004" pitchFamily="2" charset="0"/>
                <a:ea typeface="DejaVu Sans"/>
              </a:rPr>
              <a:t> finds frequent patterns and associations in a transactional dataset</a:t>
            </a:r>
            <a:endParaRPr lang="nl-NL" sz="1200" strike="noStrike" spc="-1" dirty="0">
              <a:solidFill>
                <a:srgbClr val="000000"/>
              </a:solidFill>
              <a:latin typeface="Helvetica Neue" panose="02000503000000020004" pitchFamily="2" charset="0"/>
            </a:endParaRPr>
          </a:p>
        </p:txBody>
      </p:sp>
      <p:graphicFrame>
        <p:nvGraphicFramePr>
          <p:cNvPr id="3" name="Tabel 1">
            <a:extLst>
              <a:ext uri="{FF2B5EF4-FFF2-40B4-BE49-F238E27FC236}">
                <a16:creationId xmlns:a16="http://schemas.microsoft.com/office/drawing/2014/main" id="{4641A02E-C7DA-00F6-6D4D-7C2AF9A18ED8}"/>
              </a:ext>
            </a:extLst>
          </p:cNvPr>
          <p:cNvGraphicFramePr/>
          <p:nvPr>
            <p:extLst>
              <p:ext uri="{D42A27DB-BD31-4B8C-83A1-F6EECF244321}">
                <p14:modId xmlns:p14="http://schemas.microsoft.com/office/powerpoint/2010/main" val="1363415028"/>
              </p:ext>
            </p:extLst>
          </p:nvPr>
        </p:nvGraphicFramePr>
        <p:xfrm>
          <a:off x="1343520" y="4141800"/>
          <a:ext cx="6768000" cy="1682138"/>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a:solidFill>
                            <a:srgbClr val="FFFFFF"/>
                          </a:solidFill>
                          <a:latin typeface="Arial"/>
                          <a:ea typeface="DejaVu Sans"/>
                        </a:rPr>
                        <a:t>Benefits</a:t>
                      </a:r>
                      <a:endParaRPr lang="nl-NL" sz="1200" b="0" strike="noStrike" spc="-1">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Arial"/>
                          <a:ea typeface="DejaVu Sans"/>
                        </a:rPr>
                        <a:t>Drawbacks</a:t>
                      </a:r>
                      <a:endParaRPr lang="nl-NL" sz="1200" b="0" strike="noStrike" spc="-1">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Simplicity and ease of implementation</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nl-NL" sz="1200" b="0" strike="noStrike" spc="-1" dirty="0" err="1">
                          <a:solidFill>
                            <a:srgbClr val="000000"/>
                          </a:solidFill>
                          <a:latin typeface="Helvetica Neue" panose="02000503000000020004" pitchFamily="2" charset="0"/>
                        </a:rPr>
                        <a:t>Computational</a:t>
                      </a:r>
                      <a:r>
                        <a:rPr lang="nl-NL" sz="1200" b="0" strike="noStrike" spc="-1" dirty="0">
                          <a:solidFill>
                            <a:srgbClr val="000000"/>
                          </a:solidFill>
                          <a:latin typeface="Helvetica Neue" panose="02000503000000020004" pitchFamily="2" charset="0"/>
                        </a:rPr>
                        <a:t> </a:t>
                      </a:r>
                      <a:r>
                        <a:rPr lang="nl-NL" sz="1200" b="0" strike="noStrike" spc="-1" dirty="0" err="1">
                          <a:solidFill>
                            <a:srgbClr val="000000"/>
                          </a:solidFill>
                          <a:latin typeface="Helvetica Neue" panose="02000503000000020004" pitchFamily="2" charset="0"/>
                        </a:rPr>
                        <a:t>complexity</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The rules are human-readable</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nl-NL" sz="1200" b="0" strike="noStrike" spc="-1" dirty="0" err="1">
                          <a:solidFill>
                            <a:srgbClr val="000000"/>
                          </a:solidFill>
                          <a:latin typeface="Helvetica Neue" panose="02000503000000020004" pitchFamily="2" charset="0"/>
                        </a:rPr>
                        <a:t>Difficulty</a:t>
                      </a:r>
                      <a:r>
                        <a:rPr lang="nl-NL" sz="1200" b="0" strike="noStrike" spc="-1" dirty="0">
                          <a:solidFill>
                            <a:srgbClr val="000000"/>
                          </a:solidFill>
                          <a:latin typeface="Helvetica Neue" panose="02000503000000020004" pitchFamily="2" charset="0"/>
                        </a:rPr>
                        <a:t> handling </a:t>
                      </a:r>
                      <a:r>
                        <a:rPr lang="nl-NL" sz="1200" b="0" strike="noStrike" spc="-1" dirty="0" err="1">
                          <a:solidFill>
                            <a:srgbClr val="000000"/>
                          </a:solidFill>
                          <a:latin typeface="Helvetica Neue" panose="02000503000000020004" pitchFamily="2" charset="0"/>
                        </a:rPr>
                        <a:t>sparse</a:t>
                      </a:r>
                      <a:r>
                        <a:rPr lang="nl-NL" sz="1200" b="0" strike="noStrike" spc="-1" dirty="0">
                          <a:solidFill>
                            <a:srgbClr val="000000"/>
                          </a:solidFill>
                          <a:latin typeface="Helvetica Neue" panose="02000503000000020004" pitchFamily="2" charset="0"/>
                        </a:rPr>
                        <a:t> data</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nl-NL" sz="1200" b="0" strike="noStrike" spc="-1" dirty="0" err="1">
                          <a:solidFill>
                            <a:srgbClr val="000000"/>
                          </a:solidFill>
                          <a:latin typeface="Helvetica Neue" panose="02000503000000020004" pitchFamily="2" charset="0"/>
                        </a:rPr>
                        <a:t>Flexible</a:t>
                      </a:r>
                      <a:r>
                        <a:rPr lang="nl-NL" sz="1200" b="0" strike="noStrike" spc="-1" dirty="0">
                          <a:solidFill>
                            <a:srgbClr val="000000"/>
                          </a:solidFill>
                          <a:latin typeface="Helvetica Neue" panose="02000503000000020004" pitchFamily="2" charset="0"/>
                        </a:rPr>
                        <a:t> </a:t>
                      </a:r>
                      <a:r>
                        <a:rPr lang="nl-NL" sz="1200" b="0" strike="noStrike" spc="-1" dirty="0" err="1">
                          <a:solidFill>
                            <a:srgbClr val="000000"/>
                          </a:solidFill>
                          <a:latin typeface="Helvetica Neue" panose="02000503000000020004" pitchFamily="2" charset="0"/>
                        </a:rPr>
                        <a:t>and</a:t>
                      </a:r>
                      <a:r>
                        <a:rPr lang="nl-NL" sz="1200" b="0" strike="noStrike" spc="-1" dirty="0">
                          <a:solidFill>
                            <a:srgbClr val="000000"/>
                          </a:solidFill>
                          <a:latin typeface="Helvetica Neue" panose="02000503000000020004" pitchFamily="2" charset="0"/>
                        </a:rPr>
                        <a:t> </a:t>
                      </a:r>
                      <a:r>
                        <a:rPr lang="nl-NL" sz="1200" b="0" strike="noStrike" spc="-1" dirty="0" err="1">
                          <a:solidFill>
                            <a:srgbClr val="000000"/>
                          </a:solidFill>
                          <a:latin typeface="Helvetica Neue" panose="02000503000000020004" pitchFamily="2" charset="0"/>
                        </a:rPr>
                        <a:t>customisable</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Limited discovery of complex patterns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The algorithm is widely used and studied</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Bias of minimum support threshold</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a:lnSpc>
                          <a:spcPct val="100000"/>
                        </a:lnSpc>
                        <a:buNone/>
                      </a:pP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Inability to handle numeric data</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pic>
        <p:nvPicPr>
          <p:cNvPr id="1026" name="Picture 2">
            <a:extLst>
              <a:ext uri="{FF2B5EF4-FFF2-40B4-BE49-F238E27FC236}">
                <a16:creationId xmlns:a16="http://schemas.microsoft.com/office/drawing/2014/main" id="{55D20893-443E-865A-379F-E6F8CAA2F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46" y="1455473"/>
            <a:ext cx="5806917" cy="1883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1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Neural</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network</a:t>
            </a:r>
            <a:endParaRPr lang="nl-NL" sz="4000" b="0" strike="noStrike" spc="-1" dirty="0">
              <a:solidFill>
                <a:srgbClr val="000000"/>
              </a:solidFill>
              <a:latin typeface="Arial"/>
            </a:endParaRPr>
          </a:p>
        </p:txBody>
      </p:sp>
      <p:sp>
        <p:nvSpPr>
          <p:cNvPr id="2" name="Tekstvak 2">
            <a:extLst>
              <a:ext uri="{FF2B5EF4-FFF2-40B4-BE49-F238E27FC236}">
                <a16:creationId xmlns:a16="http://schemas.microsoft.com/office/drawing/2014/main" id="{50E847C3-DA10-F71E-9A8A-101CDA4E1A26}"/>
              </a:ext>
            </a:extLst>
          </p:cNvPr>
          <p:cNvSpPr/>
          <p:nvPr/>
        </p:nvSpPr>
        <p:spPr>
          <a:xfrm>
            <a:off x="6083562" y="1657114"/>
            <a:ext cx="2681057" cy="15682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strike="noStrike" spc="-1" dirty="0">
                <a:solidFill>
                  <a:srgbClr val="000000"/>
                </a:solidFill>
                <a:latin typeface="Helvetica Neue" panose="02000503000000020004" pitchFamily="2" charset="0"/>
                <a:ea typeface="DejaVu Sans"/>
              </a:rPr>
              <a:t>A </a:t>
            </a:r>
            <a:r>
              <a:rPr lang="en-US" sz="1200" b="1" strike="noStrike" spc="-1" dirty="0">
                <a:solidFill>
                  <a:srgbClr val="000000"/>
                </a:solidFill>
                <a:latin typeface="Helvetica Neue" panose="02000503000000020004" pitchFamily="2" charset="0"/>
                <a:ea typeface="DejaVu Sans"/>
              </a:rPr>
              <a:t>neural network</a:t>
            </a:r>
            <a:r>
              <a:rPr lang="en-US" sz="1200" strike="noStrike" spc="-1" dirty="0">
                <a:solidFill>
                  <a:srgbClr val="000000"/>
                </a:solidFill>
                <a:latin typeface="Helvetica Neue" panose="02000503000000020004" pitchFamily="2" charset="0"/>
                <a:ea typeface="DejaVu Sans"/>
              </a:rPr>
              <a:t> in machine learning is a computational model inspired by the structure and function of the human brain, composed of interconnected nodes or "neurons" that process and transmit information to make predictions or classify data</a:t>
            </a:r>
            <a:endParaRPr lang="nl-NL" sz="1200" strike="noStrike" spc="-1" dirty="0">
              <a:solidFill>
                <a:srgbClr val="000000"/>
              </a:solidFill>
              <a:latin typeface="Helvetica Neue" panose="02000503000000020004" pitchFamily="2" charset="0"/>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1089689806"/>
              </p:ext>
            </p:extLst>
          </p:nvPr>
        </p:nvGraphicFramePr>
        <p:xfrm>
          <a:off x="1343520" y="3378320"/>
          <a:ext cx="6768000" cy="256032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Benefits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have several advantages over traditional algorithms</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complex and require a significant amount of data to train</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can learn from data and tackle complex problems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overfitting is a concern</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can generalize and identify patterns that traditional algorithms may miss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lack interpretability</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particularly useful for tasks like image recognition and natural language processing</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less suited for reasoning or decision-making</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are efficient at processing large amounts of data with speed and accuracy</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lack explanatory capabilities</a:t>
                      </a:r>
                    </a:p>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pic>
        <p:nvPicPr>
          <p:cNvPr id="4098" name="Picture 2">
            <a:extLst>
              <a:ext uri="{FF2B5EF4-FFF2-40B4-BE49-F238E27FC236}">
                <a16:creationId xmlns:a16="http://schemas.microsoft.com/office/drawing/2014/main" id="{D16442FE-9B18-1E1B-E1E2-32BEEB1DA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01" y="930715"/>
            <a:ext cx="5557421" cy="238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16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K-</a:t>
            </a:r>
            <a:r>
              <a:rPr lang="nl-NL" sz="4000" b="0" strike="noStrike" spc="-1" dirty="0" err="1">
                <a:solidFill>
                  <a:srgbClr val="FFFFFF"/>
                </a:solidFill>
                <a:latin typeface="Impact"/>
                <a:ea typeface="DejaVu Sans"/>
              </a:rPr>
              <a:t>Nearest</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Neighbor</a:t>
            </a:r>
            <a:endParaRPr lang="nl-NL" sz="4000" b="0" strike="noStrike" spc="-1" dirty="0">
              <a:solidFill>
                <a:srgbClr val="000000"/>
              </a:solidFill>
              <a:latin typeface="Arial"/>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61617602"/>
              </p:ext>
            </p:extLst>
          </p:nvPr>
        </p:nvGraphicFramePr>
        <p:xfrm>
          <a:off x="1343520" y="4096441"/>
          <a:ext cx="6768000" cy="146304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Helvetica Neue" panose="02000503000000020004" pitchFamily="2" charset="0"/>
                          <a:ea typeface="DejaVu Sans"/>
                        </a:rPr>
                        <a:t>Benefits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simple to implement</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needs to determine the value of k</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robust to the noisy training data</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computation cost is high</a:t>
                      </a:r>
                      <a:endParaRPr lang="nl-NL" sz="1200" b="0" strike="noStrike" spc="-1" dirty="0">
                        <a:solidFill>
                          <a:srgbClr val="000000"/>
                        </a:solidFill>
                        <a:latin typeface="Helvetica Neue" panose="02000503000000020004" pitchFamily="2" charset="0"/>
                      </a:endParaRPr>
                    </a:p>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can be more effective if the training data is large</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bl>
          </a:graphicData>
        </a:graphic>
      </p:graphicFrame>
      <p:pic>
        <p:nvPicPr>
          <p:cNvPr id="4" name="Afbeelding 3">
            <a:extLst>
              <a:ext uri="{FF2B5EF4-FFF2-40B4-BE49-F238E27FC236}">
                <a16:creationId xmlns:a16="http://schemas.microsoft.com/office/drawing/2014/main" id="{29188721-A39E-3E49-6783-B18FB3F99636}"/>
              </a:ext>
            </a:extLst>
          </p:cNvPr>
          <p:cNvPicPr>
            <a:picLocks noChangeAspect="1"/>
          </p:cNvPicPr>
          <p:nvPr/>
        </p:nvPicPr>
        <p:blipFill>
          <a:blip r:embed="rId2"/>
          <a:stretch>
            <a:fillRect/>
          </a:stretch>
        </p:blipFill>
        <p:spPr>
          <a:xfrm>
            <a:off x="1343520" y="975899"/>
            <a:ext cx="3499182" cy="2822205"/>
          </a:xfrm>
          <a:prstGeom prst="rect">
            <a:avLst/>
          </a:prstGeom>
        </p:spPr>
      </p:pic>
      <p:sp>
        <p:nvSpPr>
          <p:cNvPr id="6" name="Tekstvak 2">
            <a:extLst>
              <a:ext uri="{FF2B5EF4-FFF2-40B4-BE49-F238E27FC236}">
                <a16:creationId xmlns:a16="http://schemas.microsoft.com/office/drawing/2014/main" id="{5C8D2299-E5E5-E3B9-BFFF-3DB94888F846}"/>
              </a:ext>
            </a:extLst>
          </p:cNvPr>
          <p:cNvSpPr/>
          <p:nvPr/>
        </p:nvSpPr>
        <p:spPr>
          <a:xfrm>
            <a:off x="5014623" y="2599457"/>
            <a:ext cx="3381895"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strike="noStrike" spc="-1" dirty="0">
                <a:latin typeface="Helvetica Neue" panose="02000503000000020004" pitchFamily="2" charset="0"/>
                <a:ea typeface="DejaVu Sans"/>
              </a:rPr>
              <a:t>The </a:t>
            </a:r>
            <a:r>
              <a:rPr lang="en-US" sz="1200" b="1" strike="noStrike" spc="-1" dirty="0">
                <a:latin typeface="Helvetica Neue" panose="02000503000000020004" pitchFamily="2" charset="0"/>
                <a:ea typeface="DejaVu Sans"/>
              </a:rPr>
              <a:t>k-nearest neighbor </a:t>
            </a:r>
            <a:r>
              <a:rPr lang="en-US" sz="1200" strike="noStrike" spc="-1" dirty="0">
                <a:latin typeface="Helvetica Neue" panose="02000503000000020004" pitchFamily="2" charset="0"/>
                <a:ea typeface="DejaVu Sans"/>
              </a:rPr>
              <a:t>algorithm </a:t>
            </a:r>
            <a:r>
              <a:rPr lang="en-US" sz="1200" b="0" i="0" dirty="0">
                <a:effectLst/>
                <a:latin typeface="Helvetica Neue" panose="02000503000000020004" pitchFamily="2" charset="0"/>
              </a:rPr>
              <a:t>is a machine learning algorithm that classifies new data points based on the majority vote of their k nearest neighbors in the training data</a:t>
            </a:r>
            <a:endParaRPr lang="nl-NL" sz="1200" strike="noStrike" spc="-1" dirty="0">
              <a:latin typeface="Helvetica Neue" panose="02000503000000020004" pitchFamily="2" charset="0"/>
            </a:endParaRPr>
          </a:p>
        </p:txBody>
      </p:sp>
    </p:spTree>
    <p:extLst>
      <p:ext uri="{BB962C8B-B14F-4D97-AF65-F5344CB8AC3E}">
        <p14:creationId xmlns:p14="http://schemas.microsoft.com/office/powerpoint/2010/main" val="2525923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K-Means</a:t>
            </a:r>
            <a:endParaRPr lang="nl-NL" sz="4000" b="0" strike="noStrike" spc="-1" dirty="0">
              <a:solidFill>
                <a:srgbClr val="000000"/>
              </a:solidFill>
              <a:latin typeface="Arial"/>
            </a:endParaRPr>
          </a:p>
        </p:txBody>
      </p:sp>
      <p:sp>
        <p:nvSpPr>
          <p:cNvPr id="2" name="Tekstvak 2">
            <a:extLst>
              <a:ext uri="{FF2B5EF4-FFF2-40B4-BE49-F238E27FC236}">
                <a16:creationId xmlns:a16="http://schemas.microsoft.com/office/drawing/2014/main" id="{50E847C3-DA10-F71E-9A8A-101CDA4E1A26}"/>
              </a:ext>
            </a:extLst>
          </p:cNvPr>
          <p:cNvSpPr/>
          <p:nvPr/>
        </p:nvSpPr>
        <p:spPr>
          <a:xfrm>
            <a:off x="4721801" y="2228865"/>
            <a:ext cx="3381895"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strike="noStrike" spc="-1" dirty="0">
                <a:solidFill>
                  <a:srgbClr val="000000"/>
                </a:solidFill>
                <a:latin typeface="Helvetica Neue" panose="02000503000000020004" pitchFamily="2" charset="0"/>
                <a:ea typeface="DejaVu Sans"/>
              </a:rPr>
              <a:t>The </a:t>
            </a:r>
            <a:r>
              <a:rPr lang="en-US" sz="1200" b="1" strike="noStrike" spc="-1" dirty="0">
                <a:solidFill>
                  <a:srgbClr val="000000"/>
                </a:solidFill>
                <a:latin typeface="Helvetica Neue" panose="02000503000000020004" pitchFamily="2" charset="0"/>
                <a:ea typeface="DejaVu Sans"/>
              </a:rPr>
              <a:t>K-means</a:t>
            </a:r>
            <a:r>
              <a:rPr lang="en-US" sz="1200" strike="noStrike" spc="-1" dirty="0">
                <a:solidFill>
                  <a:srgbClr val="000000"/>
                </a:solidFill>
                <a:latin typeface="Helvetica Neue" panose="02000503000000020004" pitchFamily="2" charset="0"/>
                <a:ea typeface="DejaVu Sans"/>
              </a:rPr>
              <a:t> algorithm is a clustering technique that aims to partition data points into k distinct clusters based on their similarity, where each data point is assigned to the cluster with the nearest mean value</a:t>
            </a:r>
            <a:endParaRPr lang="nl-NL" sz="1200" strike="noStrike" spc="-1" dirty="0">
              <a:solidFill>
                <a:srgbClr val="000000"/>
              </a:solidFill>
              <a:latin typeface="Helvetica Neue" panose="02000503000000020004" pitchFamily="2" charset="0"/>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2172976748"/>
              </p:ext>
            </p:extLst>
          </p:nvPr>
        </p:nvGraphicFramePr>
        <p:xfrm>
          <a:off x="1343520" y="3396074"/>
          <a:ext cx="6768000" cy="256032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a:solidFill>
                            <a:srgbClr val="FFFFFF"/>
                          </a:solidFill>
                          <a:latin typeface="Arial"/>
                          <a:ea typeface="DejaVu Sans"/>
                        </a:rPr>
                        <a:t>Benefits</a:t>
                      </a:r>
                      <a:endParaRPr lang="nl-NL" sz="1200" b="0" strike="noStrike" spc="-1">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Arial"/>
                          <a:ea typeface="DejaVu Sans"/>
                        </a:rPr>
                        <a:t>Drawbacks</a:t>
                      </a:r>
                      <a:endParaRPr lang="nl-NL" sz="1200" b="0" strike="noStrike" spc="-1">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relatively easy to implement and apply</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determining the optimal value of k</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can handle large datasets effectively</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dependence on initial values can impact the results of k-means clustering</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guarantees convergence to a final solution</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clustering data with varying sizes and density can be challenging</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allows for warm-starting, initializing centroids with predefined positions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outliers can affect the clustering results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can easily adapt to new examples and generalize to clusters of different shapes and sizes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scalability of k-means is influenced by the number of dimensions in the data</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pic>
        <p:nvPicPr>
          <p:cNvPr id="5" name="Afbeelding 4">
            <a:extLst>
              <a:ext uri="{FF2B5EF4-FFF2-40B4-BE49-F238E27FC236}">
                <a16:creationId xmlns:a16="http://schemas.microsoft.com/office/drawing/2014/main" id="{2A0DB168-E5C4-411F-21AA-6E1ACF3E13A7}"/>
              </a:ext>
            </a:extLst>
          </p:cNvPr>
          <p:cNvPicPr>
            <a:picLocks noChangeAspect="1"/>
          </p:cNvPicPr>
          <p:nvPr/>
        </p:nvPicPr>
        <p:blipFill>
          <a:blip r:embed="rId2"/>
          <a:stretch>
            <a:fillRect/>
          </a:stretch>
        </p:blipFill>
        <p:spPr>
          <a:xfrm>
            <a:off x="1420918" y="1086959"/>
            <a:ext cx="2566219" cy="2283812"/>
          </a:xfrm>
          <a:prstGeom prst="rect">
            <a:avLst/>
          </a:prstGeom>
        </p:spPr>
      </p:pic>
    </p:spTree>
    <p:extLst>
      <p:ext uri="{BB962C8B-B14F-4D97-AF65-F5344CB8AC3E}">
        <p14:creationId xmlns:p14="http://schemas.microsoft.com/office/powerpoint/2010/main" val="4220329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DBSCAN</a:t>
            </a:r>
            <a:endParaRPr lang="nl-NL" sz="4000" b="0" strike="noStrike" spc="-1" dirty="0">
              <a:solidFill>
                <a:srgbClr val="000000"/>
              </a:solidFill>
              <a:latin typeface="Arial"/>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1284640101"/>
              </p:ext>
            </p:extLst>
          </p:nvPr>
        </p:nvGraphicFramePr>
        <p:xfrm>
          <a:off x="1343519" y="3590482"/>
          <a:ext cx="6768000" cy="237744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Helvetica Neue" panose="02000503000000020004" pitchFamily="2" charset="0"/>
                          <a:ea typeface="DejaVu Sans"/>
                        </a:rPr>
                        <a:t>Benefits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Handles irregularly shaped and sized clusters</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Not suitable for datasets with categorical features</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Robust to outliers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Requires a drop in density to detect cluster borders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Does not require the number of clusters to be specified</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Struggles with clusters of varying density</a:t>
                      </a:r>
                    </a:p>
                    <a:p>
                      <a:pPr>
                        <a:lnSpc>
                          <a:spcPct val="100000"/>
                        </a:lnSpc>
                        <a:buNone/>
                      </a:pPr>
                      <a:r>
                        <a:rPr lang="en-US" sz="1200" b="0" strike="noStrike" spc="-1" dirty="0">
                          <a:solidFill>
                            <a:srgbClr val="000000"/>
                          </a:solidFill>
                          <a:latin typeface="Helvetica Neue" panose="02000503000000020004" pitchFamily="2" charset="0"/>
                        </a:rPr>
                        <a:t>Sensitive to scale of variables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Less sensitive to initialization conditions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Sensitive to scale of variables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Relatively fast compared to other clustering algorithms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Performance tends to degrade in high-dimensional data</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sp>
        <p:nvSpPr>
          <p:cNvPr id="6" name="Tekstvak 2">
            <a:extLst>
              <a:ext uri="{FF2B5EF4-FFF2-40B4-BE49-F238E27FC236}">
                <a16:creationId xmlns:a16="http://schemas.microsoft.com/office/drawing/2014/main" id="{24FA57E5-A196-9BCA-AA56-DB5D693BD073}"/>
              </a:ext>
            </a:extLst>
          </p:cNvPr>
          <p:cNvSpPr/>
          <p:nvPr/>
        </p:nvSpPr>
        <p:spPr>
          <a:xfrm>
            <a:off x="4729624" y="2423273"/>
            <a:ext cx="3381895"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strike="noStrike" spc="-1" dirty="0">
                <a:solidFill>
                  <a:srgbClr val="000000"/>
                </a:solidFill>
                <a:latin typeface="Helvetica Neue" panose="02000503000000020004" pitchFamily="2" charset="0"/>
                <a:ea typeface="DejaVu Sans"/>
              </a:rPr>
              <a:t>The </a:t>
            </a:r>
            <a:r>
              <a:rPr lang="en-US" sz="1200" b="1" strike="noStrike" spc="-1" dirty="0">
                <a:solidFill>
                  <a:srgbClr val="000000"/>
                </a:solidFill>
                <a:latin typeface="Helvetica Neue" panose="02000503000000020004" pitchFamily="2" charset="0"/>
                <a:ea typeface="DejaVu Sans"/>
              </a:rPr>
              <a:t>DBSCAN (Density-Based Spatial Clustering of Applications with Noise)</a:t>
            </a:r>
            <a:r>
              <a:rPr lang="en-US" sz="1200" strike="noStrike" spc="-1" dirty="0">
                <a:solidFill>
                  <a:srgbClr val="000000"/>
                </a:solidFill>
                <a:latin typeface="Helvetica Neue" panose="02000503000000020004" pitchFamily="2" charset="0"/>
                <a:ea typeface="DejaVu Sans"/>
              </a:rPr>
              <a:t> algorithm is a density-based clustering algorithm that groups data points based on their density and identifies outliers as noise.</a:t>
            </a:r>
            <a:endParaRPr lang="nl-NL" sz="1200" strike="noStrike" spc="-1" dirty="0">
              <a:solidFill>
                <a:srgbClr val="000000"/>
              </a:solidFill>
              <a:latin typeface="Helvetica Neue" panose="02000503000000020004" pitchFamily="2" charset="0"/>
            </a:endParaRPr>
          </a:p>
        </p:txBody>
      </p:sp>
      <p:pic>
        <p:nvPicPr>
          <p:cNvPr id="4" name="Afbeelding 3">
            <a:extLst>
              <a:ext uri="{FF2B5EF4-FFF2-40B4-BE49-F238E27FC236}">
                <a16:creationId xmlns:a16="http://schemas.microsoft.com/office/drawing/2014/main" id="{1D072665-F0CA-3EA0-5858-1A9D10CB0333}"/>
              </a:ext>
            </a:extLst>
          </p:cNvPr>
          <p:cNvPicPr>
            <a:picLocks noChangeAspect="1"/>
          </p:cNvPicPr>
          <p:nvPr/>
        </p:nvPicPr>
        <p:blipFill>
          <a:blip r:embed="rId2"/>
          <a:stretch>
            <a:fillRect/>
          </a:stretch>
        </p:blipFill>
        <p:spPr>
          <a:xfrm>
            <a:off x="1512711" y="1031516"/>
            <a:ext cx="2490073" cy="2521460"/>
          </a:xfrm>
          <a:prstGeom prst="rect">
            <a:avLst/>
          </a:prstGeom>
        </p:spPr>
      </p:pic>
    </p:spTree>
    <p:extLst>
      <p:ext uri="{BB962C8B-B14F-4D97-AF65-F5344CB8AC3E}">
        <p14:creationId xmlns:p14="http://schemas.microsoft.com/office/powerpoint/2010/main" val="2307388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Difference</a:t>
            </a:r>
            <a:r>
              <a:rPr lang="nl-NL" sz="4000" b="0" strike="noStrike" spc="-1" dirty="0">
                <a:solidFill>
                  <a:srgbClr val="FFFFFF"/>
                </a:solidFill>
                <a:latin typeface="Impact"/>
                <a:ea typeface="DejaVu Sans"/>
              </a:rPr>
              <a:t> DBSCAN </a:t>
            </a:r>
            <a:r>
              <a:rPr lang="nl-NL" sz="4000" b="0" strike="noStrike" spc="-1" dirty="0" err="1">
                <a:solidFill>
                  <a:srgbClr val="FFFFFF"/>
                </a:solidFill>
                <a:latin typeface="Impact"/>
                <a:ea typeface="DejaVu Sans"/>
              </a:rPr>
              <a:t>and</a:t>
            </a:r>
            <a:r>
              <a:rPr lang="nl-NL" sz="4000" b="0" strike="noStrike" spc="-1" dirty="0">
                <a:solidFill>
                  <a:srgbClr val="FFFFFF"/>
                </a:solidFill>
                <a:latin typeface="Impact"/>
                <a:ea typeface="DejaVu Sans"/>
              </a:rPr>
              <a:t> K-Means</a:t>
            </a:r>
            <a:endParaRPr lang="nl-NL" sz="4000" b="0" strike="noStrike" spc="-1" dirty="0">
              <a:solidFill>
                <a:srgbClr val="000000"/>
              </a:solidFill>
              <a:latin typeface="Arial"/>
            </a:endParaRPr>
          </a:p>
        </p:txBody>
      </p:sp>
      <p:pic>
        <p:nvPicPr>
          <p:cNvPr id="10" name="Afbeelding 9">
            <a:extLst>
              <a:ext uri="{FF2B5EF4-FFF2-40B4-BE49-F238E27FC236}">
                <a16:creationId xmlns:a16="http://schemas.microsoft.com/office/drawing/2014/main" id="{7B53789A-6C56-9E71-811F-0F350581E2DC}"/>
              </a:ext>
            </a:extLst>
          </p:cNvPr>
          <p:cNvPicPr>
            <a:picLocks noChangeAspect="1"/>
          </p:cNvPicPr>
          <p:nvPr/>
        </p:nvPicPr>
        <p:blipFill>
          <a:blip r:embed="rId2"/>
          <a:stretch>
            <a:fillRect/>
          </a:stretch>
        </p:blipFill>
        <p:spPr>
          <a:xfrm>
            <a:off x="3323860" y="995355"/>
            <a:ext cx="2495560" cy="2474139"/>
          </a:xfrm>
          <a:prstGeom prst="rect">
            <a:avLst/>
          </a:prstGeom>
        </p:spPr>
      </p:pic>
      <p:graphicFrame>
        <p:nvGraphicFramePr>
          <p:cNvPr id="13" name="Tabel 1">
            <a:extLst>
              <a:ext uri="{FF2B5EF4-FFF2-40B4-BE49-F238E27FC236}">
                <a16:creationId xmlns:a16="http://schemas.microsoft.com/office/drawing/2014/main" id="{2D74E10B-7BFF-F234-79D2-BABF1362B4B4}"/>
              </a:ext>
            </a:extLst>
          </p:cNvPr>
          <p:cNvGraphicFramePr/>
          <p:nvPr>
            <p:extLst>
              <p:ext uri="{D42A27DB-BD31-4B8C-83A1-F6EECF244321}">
                <p14:modId xmlns:p14="http://schemas.microsoft.com/office/powerpoint/2010/main" val="1884879727"/>
              </p:ext>
            </p:extLst>
          </p:nvPr>
        </p:nvGraphicFramePr>
        <p:xfrm>
          <a:off x="1187640" y="3545994"/>
          <a:ext cx="6768000" cy="228600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Helvetica Neue" panose="02000503000000020004" pitchFamily="2" charset="0"/>
                          <a:ea typeface="+mn-ea"/>
                        </a:rPr>
                        <a:t>DBSCAN</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4F81B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strike="noStrike" spc="-1" dirty="0">
                          <a:solidFill>
                            <a:srgbClr val="FFFFFF"/>
                          </a:solidFill>
                          <a:latin typeface="Helvetica Neue" panose="02000503000000020004" pitchFamily="2" charset="0"/>
                          <a:ea typeface="+mn-ea"/>
                        </a:rPr>
                        <a:t>K-Means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In DBSCAN we need not specify the number of clusters</a:t>
                      </a:r>
                    </a:p>
                  </a:txBody>
                  <a:tcPr>
                    <a:lnL w="12240">
                      <a:solidFill>
                        <a:srgbClr val="FFFFFF"/>
                      </a:solidFill>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K-Means is very sensitive to the number of clusters so it need to be specified</a:t>
                      </a:r>
                    </a:p>
                  </a:txBody>
                  <a:tcPr>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Clusters formed in DBSCAN can be of any arbitrary shape</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a:solidFill>
                            <a:srgbClr val="000000"/>
                          </a:solidFill>
                          <a:latin typeface="Helvetica Neue" panose="02000503000000020004" pitchFamily="2" charset="0"/>
                        </a:rPr>
                        <a:t>Clusters formed in K-Means are spherical or convex in shape</a:t>
                      </a:r>
                      <a:endParaRPr lang="en-US" sz="1200" b="0" strike="noStrike" spc="-1" dirty="0">
                        <a:solidFill>
                          <a:srgbClr val="000000"/>
                        </a:solidFill>
                        <a:latin typeface="Helvetica Neue" panose="02000503000000020004" pitchFamily="2" charset="0"/>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DBSCAN can work well with datasets having noise and outliers</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D0D8E7"/>
                    </a:solidFill>
                  </a:tcPr>
                </a:tc>
                <a:tc>
                  <a:txBody>
                    <a:bodyPr/>
                    <a:lstStyle/>
                    <a:p>
                      <a:pPr>
                        <a:lnSpc>
                          <a:spcPct val="100000"/>
                        </a:lnSpc>
                        <a:buNone/>
                      </a:pPr>
                      <a:r>
                        <a:rPr lang="en-US" sz="1200" b="0" strike="noStrike" spc="-1">
                          <a:solidFill>
                            <a:srgbClr val="000000"/>
                          </a:solidFill>
                          <a:latin typeface="Helvetica Neue" panose="02000503000000020004" pitchFamily="2" charset="0"/>
                        </a:rPr>
                        <a:t>K-Means does not work well with outliers data, ouliers can skew the clusters in K-Means to a very large extent</a:t>
                      </a:r>
                      <a:endParaRPr lang="en-US" sz="1200" b="0" strike="noStrike" spc="-1" dirty="0">
                        <a:solidFill>
                          <a:srgbClr val="000000"/>
                        </a:solidFill>
                        <a:latin typeface="Helvetica Neue" panose="02000503000000020004" pitchFamily="2" charset="0"/>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nl-NL" sz="1200" b="0" strike="noStrike" spc="-1" dirty="0">
                          <a:solidFill>
                            <a:srgbClr val="000000"/>
                          </a:solidFill>
                          <a:latin typeface="Helvetica Neue" panose="02000503000000020004" pitchFamily="2" charset="0"/>
                        </a:rPr>
                        <a:t>In DBSCAN </a:t>
                      </a:r>
                      <a:r>
                        <a:rPr lang="nl-NL" sz="1200" b="0" strike="noStrike" spc="-1" dirty="0" err="1">
                          <a:solidFill>
                            <a:srgbClr val="000000"/>
                          </a:solidFill>
                          <a:latin typeface="Helvetica Neue" panose="02000503000000020004" pitchFamily="2" charset="0"/>
                        </a:rPr>
                        <a:t>two</a:t>
                      </a:r>
                      <a:r>
                        <a:rPr lang="nl-NL" sz="1200" b="0" strike="noStrike" spc="-1" dirty="0">
                          <a:solidFill>
                            <a:srgbClr val="000000"/>
                          </a:solidFill>
                          <a:latin typeface="Helvetica Neue" panose="02000503000000020004" pitchFamily="2" charset="0"/>
                        </a:rPr>
                        <a:t> parameters are </a:t>
                      </a:r>
                      <a:r>
                        <a:rPr lang="nl-NL" sz="1200" b="0" strike="noStrike" spc="-1" dirty="0" err="1">
                          <a:solidFill>
                            <a:srgbClr val="000000"/>
                          </a:solidFill>
                          <a:latin typeface="Helvetica Neue" panose="02000503000000020004" pitchFamily="2" charset="0"/>
                        </a:rPr>
                        <a:t>required</a:t>
                      </a:r>
                      <a:r>
                        <a:rPr lang="nl-NL" sz="1200" b="0" strike="noStrike" spc="-1" dirty="0">
                          <a:solidFill>
                            <a:srgbClr val="000000"/>
                          </a:solidFill>
                          <a:latin typeface="Helvetica Neue" panose="02000503000000020004" pitchFamily="2" charset="0"/>
                        </a:rPr>
                        <a:t> </a:t>
                      </a:r>
                      <a:r>
                        <a:rPr lang="nl-NL" sz="1200" b="0" strike="noStrike" spc="-1" dirty="0" err="1">
                          <a:solidFill>
                            <a:srgbClr val="000000"/>
                          </a:solidFill>
                          <a:latin typeface="Helvetica Neue" panose="02000503000000020004" pitchFamily="2" charset="0"/>
                        </a:rPr>
                        <a:t>for</a:t>
                      </a:r>
                      <a:r>
                        <a:rPr lang="nl-NL" sz="1200" b="0" strike="noStrike" spc="-1" dirty="0">
                          <a:solidFill>
                            <a:srgbClr val="000000"/>
                          </a:solidFill>
                          <a:latin typeface="Helvetica Neue" panose="02000503000000020004" pitchFamily="2" charset="0"/>
                        </a:rPr>
                        <a:t> training </a:t>
                      </a:r>
                      <a:r>
                        <a:rPr lang="nl-NL" sz="1200" b="0" strike="noStrike" spc="-1" dirty="0" err="1">
                          <a:solidFill>
                            <a:srgbClr val="000000"/>
                          </a:solidFill>
                          <a:latin typeface="Helvetica Neue" panose="02000503000000020004" pitchFamily="2" charset="0"/>
                        </a:rPr>
                        <a:t>the</a:t>
                      </a:r>
                      <a:r>
                        <a:rPr lang="nl-NL" sz="1200" b="0" strike="noStrike" spc="-1" dirty="0">
                          <a:solidFill>
                            <a:srgbClr val="000000"/>
                          </a:solidFill>
                          <a:latin typeface="Helvetica Neue" panose="02000503000000020004" pitchFamily="2" charset="0"/>
                        </a:rPr>
                        <a:t> model</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In K-Means only one parameter is required for training the model</a:t>
                      </a: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3036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Support Vector Machine</a:t>
            </a:r>
            <a:endParaRPr lang="nl-NL" sz="4000" b="0" strike="noStrike" spc="-1" dirty="0">
              <a:solidFill>
                <a:srgbClr val="000000"/>
              </a:solidFill>
              <a:latin typeface="Arial"/>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3315186317"/>
              </p:ext>
            </p:extLst>
          </p:nvPr>
        </p:nvGraphicFramePr>
        <p:xfrm>
          <a:off x="1343520" y="3963342"/>
          <a:ext cx="6768000" cy="1865018"/>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Helvetica Neue" panose="02000503000000020004" pitchFamily="2" charset="0"/>
                          <a:ea typeface="DejaVu Sans"/>
                        </a:rPr>
                        <a:t>Benefits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works better when the data is linear</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choosing a good kernel is not easy</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more effective in high dimensions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doesn’t show good results on a big dataset</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can solve any complex problem with kernel trick</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not that easy to fine-tune the hyper-parameters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not sensitive to outliers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can do image classifications</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bl>
          </a:graphicData>
        </a:graphic>
      </p:graphicFrame>
      <p:pic>
        <p:nvPicPr>
          <p:cNvPr id="4" name="Afbeelding 3">
            <a:extLst>
              <a:ext uri="{FF2B5EF4-FFF2-40B4-BE49-F238E27FC236}">
                <a16:creationId xmlns:a16="http://schemas.microsoft.com/office/drawing/2014/main" id="{89CC0C99-8BBA-A4EB-E9DF-7FF7D85A4A7B}"/>
              </a:ext>
            </a:extLst>
          </p:cNvPr>
          <p:cNvPicPr>
            <a:picLocks noChangeAspect="1"/>
          </p:cNvPicPr>
          <p:nvPr/>
        </p:nvPicPr>
        <p:blipFill>
          <a:blip r:embed="rId2"/>
          <a:stretch>
            <a:fillRect/>
          </a:stretch>
        </p:blipFill>
        <p:spPr>
          <a:xfrm>
            <a:off x="1162756" y="1029640"/>
            <a:ext cx="3014630" cy="2703930"/>
          </a:xfrm>
          <a:prstGeom prst="rect">
            <a:avLst/>
          </a:prstGeom>
        </p:spPr>
      </p:pic>
      <p:sp>
        <p:nvSpPr>
          <p:cNvPr id="5" name="Tekstvak 2">
            <a:extLst>
              <a:ext uri="{FF2B5EF4-FFF2-40B4-BE49-F238E27FC236}">
                <a16:creationId xmlns:a16="http://schemas.microsoft.com/office/drawing/2014/main" id="{F57435CB-13BF-D348-A3C6-C74D2DEC9AA0}"/>
              </a:ext>
            </a:extLst>
          </p:cNvPr>
          <p:cNvSpPr/>
          <p:nvPr/>
        </p:nvSpPr>
        <p:spPr>
          <a:xfrm>
            <a:off x="4816925" y="2493453"/>
            <a:ext cx="3381895"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0" i="0" dirty="0">
                <a:effectLst/>
                <a:latin typeface="Helvetica Neue" panose="02000503000000020004" pitchFamily="2" charset="0"/>
              </a:rPr>
              <a:t>The </a:t>
            </a:r>
            <a:r>
              <a:rPr lang="en-US" sz="1200" b="1" i="0" dirty="0">
                <a:effectLst/>
                <a:latin typeface="Helvetica Neue" panose="02000503000000020004" pitchFamily="2" charset="0"/>
              </a:rPr>
              <a:t>Support Vector Machine (SVM)</a:t>
            </a:r>
            <a:r>
              <a:rPr lang="en-US" sz="1200" b="0" i="0" dirty="0">
                <a:effectLst/>
                <a:latin typeface="Helvetica Neue" panose="02000503000000020004" pitchFamily="2" charset="0"/>
              </a:rPr>
              <a:t> algorithm is a supervised learning algorithm that separates data points by finding the optimal hyperplane with the largest margin between different classes</a:t>
            </a:r>
            <a:endParaRPr lang="nl-NL" sz="1200" strike="noStrike" spc="-1" dirty="0">
              <a:latin typeface="Helvetica Neue" panose="02000503000000020004" pitchFamily="2" charset="0"/>
            </a:endParaRPr>
          </a:p>
        </p:txBody>
      </p:sp>
    </p:spTree>
    <p:extLst>
      <p:ext uri="{BB962C8B-B14F-4D97-AF65-F5344CB8AC3E}">
        <p14:creationId xmlns:p14="http://schemas.microsoft.com/office/powerpoint/2010/main" val="2755636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a:solidFill>
                  <a:srgbClr val="FFFFFF"/>
                </a:solidFill>
                <a:latin typeface="Impact"/>
              </a:rPr>
              <a:t>Applications</a:t>
            </a:r>
            <a:endParaRPr lang="nl-NL" sz="4000" b="0" strike="noStrike" spc="-1" dirty="0">
              <a:solidFill>
                <a:srgbClr val="000000"/>
              </a:solidFill>
              <a:latin typeface="Arial"/>
            </a:endParaRPr>
          </a:p>
        </p:txBody>
      </p:sp>
      <p:pic>
        <p:nvPicPr>
          <p:cNvPr id="3" name="Picture 6" descr="Applications of Machine learning">
            <a:extLst>
              <a:ext uri="{FF2B5EF4-FFF2-40B4-BE49-F238E27FC236}">
                <a16:creationId xmlns:a16="http://schemas.microsoft.com/office/drawing/2014/main" id="{613CCDAA-FDEF-3BD6-19B0-F33BE311F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81063"/>
            <a:ext cx="5943600"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097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Naive</a:t>
            </a:r>
            <a:r>
              <a:rPr lang="nl-NL" sz="4000" b="0" strike="noStrike" spc="-1" dirty="0">
                <a:solidFill>
                  <a:srgbClr val="FFFFFF"/>
                </a:solidFill>
                <a:latin typeface="Impact"/>
                <a:ea typeface="DejaVu Sans"/>
              </a:rPr>
              <a:t> Bayes</a:t>
            </a:r>
            <a:endParaRPr lang="nl-NL" sz="4000" b="0" strike="noStrike" spc="-1" dirty="0">
              <a:solidFill>
                <a:srgbClr val="000000"/>
              </a:solidFill>
              <a:latin typeface="Arial"/>
            </a:endParaRPr>
          </a:p>
        </p:txBody>
      </p:sp>
      <p:graphicFrame>
        <p:nvGraphicFramePr>
          <p:cNvPr id="3" name="Tabel 1">
            <a:extLst>
              <a:ext uri="{FF2B5EF4-FFF2-40B4-BE49-F238E27FC236}">
                <a16:creationId xmlns:a16="http://schemas.microsoft.com/office/drawing/2014/main" id="{13F83DD5-F5ED-8AE0-0FCE-A5329890F705}"/>
              </a:ext>
            </a:extLst>
          </p:cNvPr>
          <p:cNvGraphicFramePr/>
          <p:nvPr>
            <p:extLst>
              <p:ext uri="{D42A27DB-BD31-4B8C-83A1-F6EECF244321}">
                <p14:modId xmlns:p14="http://schemas.microsoft.com/office/powerpoint/2010/main" val="3305659545"/>
              </p:ext>
            </p:extLst>
          </p:nvPr>
        </p:nvGraphicFramePr>
        <p:xfrm>
          <a:off x="1343520" y="3790760"/>
          <a:ext cx="6768000" cy="2103120"/>
        </p:xfrm>
        <a:graphic>
          <a:graphicData uri="http://schemas.openxmlformats.org/drawingml/2006/table">
            <a:tbl>
              <a:tblPr/>
              <a:tblGrid>
                <a:gridCol w="3384000">
                  <a:extLst>
                    <a:ext uri="{9D8B030D-6E8A-4147-A177-3AD203B41FA5}">
                      <a16:colId xmlns:a16="http://schemas.microsoft.com/office/drawing/2014/main" val="20000"/>
                    </a:ext>
                  </a:extLst>
                </a:gridCol>
                <a:gridCol w="3384000">
                  <a:extLst>
                    <a:ext uri="{9D8B030D-6E8A-4147-A177-3AD203B41FA5}">
                      <a16:colId xmlns:a16="http://schemas.microsoft.com/office/drawing/2014/main" val="20001"/>
                    </a:ext>
                  </a:extLst>
                </a:gridCol>
              </a:tblGrid>
              <a:tr h="230400">
                <a:tc>
                  <a:txBody>
                    <a:bodyPr/>
                    <a:lstStyle/>
                    <a:p>
                      <a:pPr>
                        <a:lnSpc>
                          <a:spcPct val="100000"/>
                        </a:lnSpc>
                        <a:buNone/>
                      </a:pPr>
                      <a:r>
                        <a:rPr lang="nl-NL" sz="1200" b="1" strike="noStrike" spc="-1" dirty="0">
                          <a:solidFill>
                            <a:srgbClr val="FFFFFF"/>
                          </a:solidFill>
                          <a:latin typeface="Helvetica Neue" panose="02000503000000020004" pitchFamily="2" charset="0"/>
                          <a:ea typeface="DejaVu Sans"/>
                        </a:rPr>
                        <a:t>Benefits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buNone/>
                      </a:pPr>
                      <a:r>
                        <a:rPr lang="nl-NL" sz="1200" b="1" strike="noStrike" spc="-1">
                          <a:solidFill>
                            <a:srgbClr val="FFFFFF"/>
                          </a:solidFill>
                          <a:latin typeface="Helvetica Neue" panose="02000503000000020004" pitchFamily="2" charset="0"/>
                          <a:ea typeface="DejaVu Sans"/>
                        </a:rPr>
                        <a:t>Drawbacks</a:t>
                      </a:r>
                      <a:endParaRPr lang="nl-NL" sz="1200" b="0" strike="noStrike" spc="-1">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works quickly and can save a lot of time</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assumes that all predictors (or features) are independent</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310538">
                <a:tc>
                  <a:txBody>
                    <a:bodyPr/>
                    <a:lstStyle/>
                    <a:p>
                      <a:pPr>
                        <a:lnSpc>
                          <a:spcPct val="100000"/>
                        </a:lnSpc>
                        <a:buNone/>
                      </a:pPr>
                      <a:r>
                        <a:rPr lang="en-US" sz="1200" b="0" strike="noStrike" spc="-1" dirty="0">
                          <a:solidFill>
                            <a:srgbClr val="000000"/>
                          </a:solidFill>
                          <a:latin typeface="Helvetica Neue" panose="02000503000000020004" pitchFamily="2" charset="0"/>
                        </a:rPr>
                        <a:t>suitable for solving multi-class prediction problems</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r>
                        <a:rPr lang="en-US" sz="1200" b="0" strike="noStrike" spc="-1" dirty="0">
                          <a:solidFill>
                            <a:srgbClr val="000000"/>
                          </a:solidFill>
                          <a:latin typeface="Helvetica Neue" panose="02000503000000020004" pitchFamily="2" charset="0"/>
                        </a:rPr>
                        <a:t>faces the ‘zero-frequency problem’</a:t>
                      </a: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30400">
                <a:tc>
                  <a:txBody>
                    <a:bodyPr/>
                    <a:lstStyle/>
                    <a:p>
                      <a:pPr>
                        <a:lnSpc>
                          <a:spcPct val="100000"/>
                        </a:lnSpc>
                        <a:buNone/>
                      </a:pPr>
                      <a:r>
                        <a:rPr lang="en-US" sz="1200" b="0" strike="noStrike" spc="-1" dirty="0">
                          <a:solidFill>
                            <a:srgbClr val="000000"/>
                          </a:solidFill>
                          <a:latin typeface="Helvetica Neue" panose="02000503000000020004" pitchFamily="2" charset="0"/>
                        </a:rPr>
                        <a:t>can perform better than other models and requires much less training data</a:t>
                      </a: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estimations can be wrong in some cases</a:t>
                      </a:r>
                    </a:p>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3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solidFill>
                            <a:srgbClr val="000000"/>
                          </a:solidFill>
                          <a:latin typeface="Helvetica Neue" panose="02000503000000020004" pitchFamily="2" charset="0"/>
                        </a:rPr>
                        <a:t>better suited for categorical input variables than numerical variables</a:t>
                      </a: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buNone/>
                      </a:pPr>
                      <a:endParaRPr lang="nl-NL" sz="1200" b="0" strike="noStrike" spc="-1" dirty="0">
                        <a:solidFill>
                          <a:srgbClr val="000000"/>
                        </a:solidFill>
                        <a:latin typeface="Helvetica Neue" panose="02000503000000020004" pitchFamily="2" charset="0"/>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bl>
          </a:graphicData>
        </a:graphic>
      </p:graphicFrame>
      <p:pic>
        <p:nvPicPr>
          <p:cNvPr id="4" name="Afbeelding 3">
            <a:extLst>
              <a:ext uri="{FF2B5EF4-FFF2-40B4-BE49-F238E27FC236}">
                <a16:creationId xmlns:a16="http://schemas.microsoft.com/office/drawing/2014/main" id="{0A96DE8F-9865-6E58-F94B-092B42A61C34}"/>
              </a:ext>
            </a:extLst>
          </p:cNvPr>
          <p:cNvPicPr>
            <a:picLocks noChangeAspect="1"/>
          </p:cNvPicPr>
          <p:nvPr/>
        </p:nvPicPr>
        <p:blipFill>
          <a:blip r:embed="rId2"/>
          <a:stretch>
            <a:fillRect/>
          </a:stretch>
        </p:blipFill>
        <p:spPr>
          <a:xfrm>
            <a:off x="632176" y="1406956"/>
            <a:ext cx="4989689" cy="2021684"/>
          </a:xfrm>
          <a:prstGeom prst="rect">
            <a:avLst/>
          </a:prstGeom>
        </p:spPr>
      </p:pic>
      <p:sp>
        <p:nvSpPr>
          <p:cNvPr id="5" name="Tekstvak 2">
            <a:extLst>
              <a:ext uri="{FF2B5EF4-FFF2-40B4-BE49-F238E27FC236}">
                <a16:creationId xmlns:a16="http://schemas.microsoft.com/office/drawing/2014/main" id="{A3BCB916-50FE-ACB3-AAFF-FDF43ECF631F}"/>
              </a:ext>
            </a:extLst>
          </p:cNvPr>
          <p:cNvSpPr/>
          <p:nvPr/>
        </p:nvSpPr>
        <p:spPr>
          <a:xfrm>
            <a:off x="5949121" y="2229765"/>
            <a:ext cx="2743323"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strike="noStrike" spc="-1" dirty="0">
                <a:solidFill>
                  <a:srgbClr val="000000"/>
                </a:solidFill>
                <a:latin typeface="Helvetica Neue" panose="02000503000000020004" pitchFamily="2" charset="0"/>
                <a:ea typeface="DejaVu Sans"/>
              </a:rPr>
              <a:t>The </a:t>
            </a:r>
            <a:r>
              <a:rPr lang="en-US" sz="1200" b="1" strike="noStrike" spc="-1" dirty="0">
                <a:solidFill>
                  <a:srgbClr val="000000"/>
                </a:solidFill>
                <a:latin typeface="Helvetica Neue" panose="02000503000000020004" pitchFamily="2" charset="0"/>
                <a:ea typeface="DejaVu Sans"/>
              </a:rPr>
              <a:t>Naive Bayes</a:t>
            </a:r>
            <a:r>
              <a:rPr lang="en-US" sz="1200" strike="noStrike" spc="-1" dirty="0">
                <a:solidFill>
                  <a:srgbClr val="000000"/>
                </a:solidFill>
                <a:latin typeface="Helvetica Neue" panose="02000503000000020004" pitchFamily="2" charset="0"/>
                <a:ea typeface="DejaVu Sans"/>
              </a:rPr>
              <a:t> algorithm is a simple probabilistic classifier that calculates the probability of a data point belonging to a certain class based on the conditional probabilities of its features</a:t>
            </a:r>
            <a:endParaRPr lang="nl-NL" sz="1200" strike="noStrike" spc="-1"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260770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3FB337A-0780-2996-DDA3-93B2D018C784}"/>
              </a:ext>
            </a:extLst>
          </p:cNvPr>
          <p:cNvSpPr txBox="1">
            <a:spLocks/>
          </p:cNvSpPr>
          <p:nvPr/>
        </p:nvSpPr>
        <p:spPr>
          <a:xfrm>
            <a:off x="1704622" y="3428640"/>
            <a:ext cx="7057638" cy="762120"/>
          </a:xfrm>
          <a:prstGeom prst="rect">
            <a:avLst/>
          </a:prstGeom>
          <a:noFill/>
          <a:ln w="0">
            <a:noFill/>
          </a:ln>
        </p:spPr>
        <p:txBody>
          <a:bodyPr lIns="90000" tIns="46800" rIns="90000" bIns="468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6000" spc="-1" dirty="0">
                <a:solidFill>
                  <a:srgbClr val="FFFFFF"/>
                </a:solidFill>
                <a:latin typeface="Impact"/>
              </a:rPr>
              <a:t>ML Model Evaluation</a:t>
            </a:r>
          </a:p>
        </p:txBody>
      </p:sp>
    </p:spTree>
    <p:extLst>
      <p:ext uri="{BB962C8B-B14F-4D97-AF65-F5344CB8AC3E}">
        <p14:creationId xmlns:p14="http://schemas.microsoft.com/office/powerpoint/2010/main" val="261595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Bias-</a:t>
            </a:r>
            <a:r>
              <a:rPr lang="nl-NL" sz="4000" spc="-1" dirty="0" err="1">
                <a:solidFill>
                  <a:srgbClr val="FFFFFF"/>
                </a:solidFill>
                <a:latin typeface="Impact"/>
                <a:ea typeface="DejaVu Sans"/>
              </a:rPr>
              <a:t>V</a:t>
            </a:r>
            <a:r>
              <a:rPr lang="nl-NL" sz="4000" b="0" strike="noStrike" spc="-1" dirty="0" err="1">
                <a:solidFill>
                  <a:srgbClr val="FFFFFF"/>
                </a:solidFill>
                <a:latin typeface="Impact"/>
                <a:ea typeface="DejaVu Sans"/>
              </a:rPr>
              <a:t>ariance</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Tradeoff</a:t>
            </a:r>
            <a:endParaRPr lang="nl-NL" sz="4000" b="0" strike="noStrike" spc="-1" dirty="0">
              <a:solidFill>
                <a:srgbClr val="000000"/>
              </a:solidFill>
              <a:latin typeface="Arial"/>
            </a:endParaRPr>
          </a:p>
        </p:txBody>
      </p:sp>
      <p:pic>
        <p:nvPicPr>
          <p:cNvPr id="2" name="Picture 2">
            <a:extLst>
              <a:ext uri="{FF2B5EF4-FFF2-40B4-BE49-F238E27FC236}">
                <a16:creationId xmlns:a16="http://schemas.microsoft.com/office/drawing/2014/main" id="{C1AE22C5-9492-8957-DB3C-FD8C751138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276" y="1661246"/>
            <a:ext cx="2310843" cy="22117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249C9EA-ADD1-87F2-2419-C3079D800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185" y="3134777"/>
            <a:ext cx="4410819" cy="2703614"/>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16781EDA-0851-AEE7-7409-C0C90A7FEBE0}"/>
              </a:ext>
            </a:extLst>
          </p:cNvPr>
          <p:cNvPicPr>
            <a:picLocks noChangeAspect="1"/>
          </p:cNvPicPr>
          <p:nvPr/>
        </p:nvPicPr>
        <p:blipFill>
          <a:blip r:embed="rId4"/>
          <a:stretch>
            <a:fillRect/>
          </a:stretch>
        </p:blipFill>
        <p:spPr>
          <a:xfrm>
            <a:off x="4309591" y="1290730"/>
            <a:ext cx="4276009" cy="1476375"/>
          </a:xfrm>
          <a:prstGeom prst="rect">
            <a:avLst/>
          </a:prstGeom>
        </p:spPr>
      </p:pic>
      <p:sp>
        <p:nvSpPr>
          <p:cNvPr id="5" name="Tekstvak 2">
            <a:extLst>
              <a:ext uri="{FF2B5EF4-FFF2-40B4-BE49-F238E27FC236}">
                <a16:creationId xmlns:a16="http://schemas.microsoft.com/office/drawing/2014/main" id="{14FFD467-3F1C-7655-5D4F-AC87BB88B4C0}"/>
              </a:ext>
            </a:extLst>
          </p:cNvPr>
          <p:cNvSpPr/>
          <p:nvPr/>
        </p:nvSpPr>
        <p:spPr>
          <a:xfrm>
            <a:off x="745724" y="4025964"/>
            <a:ext cx="3311105"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There is a tradeoff between a model's ability to minimize bias and variance</a:t>
            </a:r>
            <a:endParaRPr lang="nl-NL" sz="1200" b="0" strike="noStrike" spc="-1" dirty="0">
              <a:solidFill>
                <a:srgbClr val="000000"/>
              </a:solidFill>
              <a:latin typeface="Arial"/>
            </a:endParaRPr>
          </a:p>
        </p:txBody>
      </p:sp>
    </p:spTree>
    <p:extLst>
      <p:ext uri="{BB962C8B-B14F-4D97-AF65-F5344CB8AC3E}">
        <p14:creationId xmlns:p14="http://schemas.microsoft.com/office/powerpoint/2010/main" val="3729572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Cross </a:t>
            </a:r>
            <a:r>
              <a:rPr lang="nl-NL" sz="4000" b="0" strike="noStrike" spc="-1" dirty="0" err="1">
                <a:solidFill>
                  <a:srgbClr val="FFFFFF"/>
                </a:solidFill>
                <a:latin typeface="Impact"/>
                <a:ea typeface="DejaVu Sans"/>
              </a:rPr>
              <a:t>Validation</a:t>
            </a:r>
            <a:endParaRPr lang="nl-NL" sz="4000" b="0" strike="noStrike" spc="-1" dirty="0">
              <a:solidFill>
                <a:srgbClr val="000000"/>
              </a:solidFill>
              <a:latin typeface="Arial"/>
            </a:endParaRPr>
          </a:p>
        </p:txBody>
      </p:sp>
      <p:pic>
        <p:nvPicPr>
          <p:cNvPr id="2" name="Afbeelding 1">
            <a:extLst>
              <a:ext uri="{FF2B5EF4-FFF2-40B4-BE49-F238E27FC236}">
                <a16:creationId xmlns:a16="http://schemas.microsoft.com/office/drawing/2014/main" id="{E316D030-50A1-4469-F494-CDE2758AE19B}"/>
              </a:ext>
            </a:extLst>
          </p:cNvPr>
          <p:cNvPicPr>
            <a:picLocks noChangeAspect="1"/>
          </p:cNvPicPr>
          <p:nvPr/>
        </p:nvPicPr>
        <p:blipFill>
          <a:blip r:embed="rId2"/>
          <a:stretch>
            <a:fillRect/>
          </a:stretch>
        </p:blipFill>
        <p:spPr>
          <a:xfrm>
            <a:off x="401274" y="1272009"/>
            <a:ext cx="3400658" cy="1298043"/>
          </a:xfrm>
          <a:prstGeom prst="rect">
            <a:avLst/>
          </a:prstGeom>
        </p:spPr>
      </p:pic>
      <p:sp>
        <p:nvSpPr>
          <p:cNvPr id="4" name="Tekstvak 2">
            <a:extLst>
              <a:ext uri="{FF2B5EF4-FFF2-40B4-BE49-F238E27FC236}">
                <a16:creationId xmlns:a16="http://schemas.microsoft.com/office/drawing/2014/main" id="{3C02B2FA-8FB5-97AF-A93C-3F3ABDCE6B54}"/>
              </a:ext>
            </a:extLst>
          </p:cNvPr>
          <p:cNvSpPr/>
          <p:nvPr/>
        </p:nvSpPr>
        <p:spPr>
          <a:xfrm>
            <a:off x="1569183" y="980122"/>
            <a:ext cx="828616"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Hold out</a:t>
            </a:r>
            <a:endParaRPr lang="nl-NL" sz="1200" b="0" strike="noStrike" spc="-1" dirty="0">
              <a:solidFill>
                <a:srgbClr val="000000"/>
              </a:solidFill>
              <a:latin typeface="Arial"/>
            </a:endParaRPr>
          </a:p>
        </p:txBody>
      </p:sp>
      <p:sp>
        <p:nvSpPr>
          <p:cNvPr id="5" name="Tekstvak 2">
            <a:extLst>
              <a:ext uri="{FF2B5EF4-FFF2-40B4-BE49-F238E27FC236}">
                <a16:creationId xmlns:a16="http://schemas.microsoft.com/office/drawing/2014/main" id="{B0FFE508-0BC9-406C-3519-B6D2BE8259E8}"/>
              </a:ext>
            </a:extLst>
          </p:cNvPr>
          <p:cNvSpPr/>
          <p:nvPr/>
        </p:nvSpPr>
        <p:spPr>
          <a:xfrm>
            <a:off x="944310" y="2547824"/>
            <a:ext cx="2921063" cy="55254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171450" indent="-171450">
              <a:lnSpc>
                <a:spcPct val="100000"/>
              </a:lnSpc>
              <a:buFont typeface="Wingdings" panose="05000000000000000000" pitchFamily="2" charset="2"/>
              <a:buChar char="q"/>
            </a:pPr>
            <a:r>
              <a:rPr lang="nl-NL" sz="1000" b="0" strike="noStrike" spc="-1" dirty="0">
                <a:solidFill>
                  <a:srgbClr val="00B050"/>
                </a:solidFill>
                <a:latin typeface="Helvetica Neue" panose="02000503000000020004" pitchFamily="2" charset="0"/>
              </a:rPr>
              <a:t>Simple </a:t>
            </a:r>
            <a:r>
              <a:rPr lang="nl-NL" sz="1000" b="0" strike="noStrike" spc="-1" dirty="0" err="1">
                <a:solidFill>
                  <a:srgbClr val="00B050"/>
                </a:solidFill>
                <a:latin typeface="Helvetica Neue" panose="02000503000000020004" pitchFamily="2" charset="0"/>
              </a:rPr>
              <a:t>and</a:t>
            </a:r>
            <a:r>
              <a:rPr lang="nl-NL" sz="1000" b="0" strike="noStrike" spc="-1" dirty="0">
                <a:solidFill>
                  <a:srgbClr val="00B050"/>
                </a:solidFill>
                <a:latin typeface="Helvetica Neue" panose="02000503000000020004" pitchFamily="2" charset="0"/>
              </a:rPr>
              <a:t> easy </a:t>
            </a:r>
            <a:r>
              <a:rPr lang="nl-NL" sz="1000" b="0" strike="noStrike" spc="-1" dirty="0" err="1">
                <a:solidFill>
                  <a:srgbClr val="00B050"/>
                </a:solidFill>
                <a:latin typeface="Helvetica Neue" panose="02000503000000020004" pitchFamily="2" charset="0"/>
              </a:rPr>
              <a:t>to</a:t>
            </a:r>
            <a:r>
              <a:rPr lang="nl-NL" sz="1000" b="0" strike="noStrike" spc="-1" dirty="0">
                <a:solidFill>
                  <a:srgbClr val="00B050"/>
                </a:solidFill>
                <a:latin typeface="Helvetica Neue" panose="02000503000000020004" pitchFamily="2" charset="0"/>
              </a:rPr>
              <a:t> </a:t>
            </a:r>
            <a:r>
              <a:rPr lang="nl-NL" sz="1000" b="0" strike="noStrike" spc="-1" dirty="0" err="1">
                <a:solidFill>
                  <a:srgbClr val="00B050"/>
                </a:solidFill>
                <a:latin typeface="Helvetica Neue" panose="02000503000000020004" pitchFamily="2" charset="0"/>
              </a:rPr>
              <a:t>use</a:t>
            </a:r>
            <a:endParaRPr lang="nl-NL" sz="1000" b="0" strike="noStrike" spc="-1" dirty="0">
              <a:solidFill>
                <a:srgbClr val="00B050"/>
              </a:solidFill>
              <a:latin typeface="Helvetica Neue" panose="02000503000000020004" pitchFamily="2" charset="0"/>
            </a:endParaRPr>
          </a:p>
          <a:p>
            <a:pPr marL="171450" indent="-171450">
              <a:lnSpc>
                <a:spcPct val="100000"/>
              </a:lnSpc>
              <a:buFont typeface="Wingdings" panose="05000000000000000000" pitchFamily="2" charset="2"/>
              <a:buChar char="q"/>
            </a:pPr>
            <a:r>
              <a:rPr lang="nl-NL" sz="1000" spc="-1" dirty="0" err="1">
                <a:solidFill>
                  <a:srgbClr val="00B050"/>
                </a:solidFill>
                <a:latin typeface="Helvetica Neue" panose="02000503000000020004" pitchFamily="2" charset="0"/>
              </a:rPr>
              <a:t>Not</a:t>
            </a:r>
            <a:r>
              <a:rPr lang="nl-NL" sz="1000" spc="-1" dirty="0">
                <a:solidFill>
                  <a:srgbClr val="00B050"/>
                </a:solidFill>
                <a:latin typeface="Helvetica Neue" panose="02000503000000020004" pitchFamily="2" charset="0"/>
              </a:rPr>
              <a:t> </a:t>
            </a:r>
            <a:r>
              <a:rPr lang="nl-NL" sz="1000" b="0" strike="noStrike" spc="-1" dirty="0" err="1">
                <a:solidFill>
                  <a:srgbClr val="00B050"/>
                </a:solidFill>
                <a:latin typeface="Helvetica Neue" panose="02000503000000020004" pitchFamily="2" charset="0"/>
              </a:rPr>
              <a:t>enough</a:t>
            </a:r>
            <a:r>
              <a:rPr lang="nl-NL" sz="1000" b="0" strike="noStrike" spc="-1" dirty="0">
                <a:solidFill>
                  <a:srgbClr val="00B050"/>
                </a:solidFill>
                <a:latin typeface="Helvetica Neue" panose="02000503000000020004" pitchFamily="2" charset="0"/>
              </a:rPr>
              <a:t> test data </a:t>
            </a:r>
            <a:r>
              <a:rPr lang="nl-NL" sz="1000" b="0" strike="noStrike" spc="-1" dirty="0" err="1">
                <a:solidFill>
                  <a:srgbClr val="00B050"/>
                </a:solidFill>
                <a:latin typeface="Helvetica Neue" panose="02000503000000020004" pitchFamily="2" charset="0"/>
              </a:rPr>
              <a:t>for</a:t>
            </a:r>
            <a:r>
              <a:rPr lang="nl-NL" sz="1000" b="0" strike="noStrike" spc="-1" dirty="0">
                <a:solidFill>
                  <a:srgbClr val="00B050"/>
                </a:solidFill>
                <a:latin typeface="Helvetica Neue" panose="02000503000000020004" pitchFamily="2" charset="0"/>
              </a:rPr>
              <a:t> a </a:t>
            </a:r>
            <a:r>
              <a:rPr lang="nl-NL" sz="1000" b="0" strike="noStrike" spc="-1" dirty="0" err="1">
                <a:solidFill>
                  <a:srgbClr val="00B050"/>
                </a:solidFill>
                <a:latin typeface="Helvetica Neue" panose="02000503000000020004" pitchFamily="2" charset="0"/>
              </a:rPr>
              <a:t>sparse</a:t>
            </a:r>
            <a:r>
              <a:rPr lang="nl-NL" sz="1000" b="0" strike="noStrike" spc="-1" dirty="0">
                <a:solidFill>
                  <a:srgbClr val="00B050"/>
                </a:solidFill>
                <a:latin typeface="Helvetica Neue" panose="02000503000000020004" pitchFamily="2" charset="0"/>
              </a:rPr>
              <a:t> dataset</a:t>
            </a:r>
          </a:p>
          <a:p>
            <a:pPr marL="171450" indent="-171450">
              <a:buFont typeface="Wingdings" panose="05000000000000000000" pitchFamily="2" charset="2"/>
              <a:buChar char="q"/>
            </a:pPr>
            <a:r>
              <a:rPr lang="nl-NL" sz="1000" b="0" strike="noStrike" spc="-1" dirty="0">
                <a:solidFill>
                  <a:srgbClr val="FF0000"/>
                </a:solidFill>
                <a:latin typeface="Helvetica Neue" panose="02000503000000020004" pitchFamily="2" charset="0"/>
              </a:rPr>
              <a:t>Error </a:t>
            </a:r>
            <a:r>
              <a:rPr lang="nl-NL" sz="1000" b="0" strike="noStrike" spc="-1" dirty="0" err="1">
                <a:solidFill>
                  <a:srgbClr val="FF0000"/>
                </a:solidFill>
                <a:latin typeface="Helvetica Neue" panose="02000503000000020004" pitchFamily="2" charset="0"/>
              </a:rPr>
              <a:t>rate</a:t>
            </a:r>
            <a:r>
              <a:rPr lang="nl-NL" sz="1000" b="0" strike="noStrike" spc="-1" dirty="0">
                <a:solidFill>
                  <a:srgbClr val="FF0000"/>
                </a:solidFill>
                <a:latin typeface="Helvetica Neue" panose="02000503000000020004" pitchFamily="2" charset="0"/>
              </a:rPr>
              <a:t> </a:t>
            </a:r>
            <a:r>
              <a:rPr lang="nl-NL" sz="1000" b="0" strike="noStrike" spc="-1" dirty="0" err="1">
                <a:solidFill>
                  <a:srgbClr val="FF0000"/>
                </a:solidFill>
                <a:latin typeface="Helvetica Neue" panose="02000503000000020004" pitchFamily="2" charset="0"/>
              </a:rPr>
              <a:t>misleading</a:t>
            </a:r>
            <a:r>
              <a:rPr lang="nl-NL" sz="1000" b="0" strike="noStrike" spc="-1" dirty="0">
                <a:solidFill>
                  <a:srgbClr val="FF0000"/>
                </a:solidFill>
                <a:latin typeface="Helvetica Neue" panose="02000503000000020004" pitchFamily="2" charset="0"/>
              </a:rPr>
              <a:t> </a:t>
            </a:r>
            <a:r>
              <a:rPr lang="nl-NL" sz="1000" b="0" strike="noStrike" spc="-1" dirty="0" err="1">
                <a:solidFill>
                  <a:srgbClr val="FF0000"/>
                </a:solidFill>
                <a:latin typeface="Helvetica Neue" panose="02000503000000020004" pitchFamily="2" charset="0"/>
              </a:rPr>
              <a:t>when</a:t>
            </a:r>
            <a:r>
              <a:rPr lang="nl-NL" sz="1000" b="0" strike="noStrike" spc="-1" dirty="0">
                <a:solidFill>
                  <a:srgbClr val="FF0000"/>
                </a:solidFill>
                <a:latin typeface="Helvetica Neue" panose="02000503000000020004" pitchFamily="2" charset="0"/>
              </a:rPr>
              <a:t> </a:t>
            </a:r>
            <a:r>
              <a:rPr lang="nl-NL" sz="1000" b="0" strike="noStrike" spc="-1" dirty="0" err="1">
                <a:solidFill>
                  <a:srgbClr val="FF0000"/>
                </a:solidFill>
                <a:latin typeface="Helvetica Neue" panose="02000503000000020004" pitchFamily="2" charset="0"/>
              </a:rPr>
              <a:t>unfortunate</a:t>
            </a:r>
            <a:r>
              <a:rPr lang="nl-NL" sz="1000" b="0" strike="noStrike" spc="-1" dirty="0">
                <a:solidFill>
                  <a:srgbClr val="FF0000"/>
                </a:solidFill>
                <a:latin typeface="Helvetica Neue" panose="02000503000000020004" pitchFamily="2" charset="0"/>
              </a:rPr>
              <a:t> split</a:t>
            </a:r>
          </a:p>
        </p:txBody>
      </p:sp>
      <p:pic>
        <p:nvPicPr>
          <p:cNvPr id="6" name="Afbeelding 5">
            <a:extLst>
              <a:ext uri="{FF2B5EF4-FFF2-40B4-BE49-F238E27FC236}">
                <a16:creationId xmlns:a16="http://schemas.microsoft.com/office/drawing/2014/main" id="{B9B3741A-F836-9E9C-9167-254A88DA2E5C}"/>
              </a:ext>
            </a:extLst>
          </p:cNvPr>
          <p:cNvPicPr>
            <a:picLocks noChangeAspect="1"/>
          </p:cNvPicPr>
          <p:nvPr/>
        </p:nvPicPr>
        <p:blipFill>
          <a:blip r:embed="rId3"/>
          <a:stretch>
            <a:fillRect/>
          </a:stretch>
        </p:blipFill>
        <p:spPr>
          <a:xfrm>
            <a:off x="4342975" y="1253894"/>
            <a:ext cx="3093976" cy="1085730"/>
          </a:xfrm>
          <a:prstGeom prst="rect">
            <a:avLst/>
          </a:prstGeom>
        </p:spPr>
      </p:pic>
      <p:sp>
        <p:nvSpPr>
          <p:cNvPr id="7" name="Tekstvak 2">
            <a:extLst>
              <a:ext uri="{FF2B5EF4-FFF2-40B4-BE49-F238E27FC236}">
                <a16:creationId xmlns:a16="http://schemas.microsoft.com/office/drawing/2014/main" id="{ACBB6EE6-1CB7-D47D-BC3B-819D80BD1FEE}"/>
              </a:ext>
            </a:extLst>
          </p:cNvPr>
          <p:cNvSpPr/>
          <p:nvPr/>
        </p:nvSpPr>
        <p:spPr>
          <a:xfrm>
            <a:off x="5062229" y="978349"/>
            <a:ext cx="181763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Random subsampling</a:t>
            </a:r>
            <a:endParaRPr lang="nl-NL" sz="1200" b="0" strike="noStrike" spc="-1" dirty="0">
              <a:solidFill>
                <a:srgbClr val="000000"/>
              </a:solidFill>
              <a:latin typeface="Arial"/>
            </a:endParaRPr>
          </a:p>
        </p:txBody>
      </p:sp>
      <p:sp>
        <p:nvSpPr>
          <p:cNvPr id="8" name="Tekstvak 2">
            <a:extLst>
              <a:ext uri="{FF2B5EF4-FFF2-40B4-BE49-F238E27FC236}">
                <a16:creationId xmlns:a16="http://schemas.microsoft.com/office/drawing/2014/main" id="{C0D019FB-8F1B-BED6-8A94-7B4BE5004FC9}"/>
              </a:ext>
            </a:extLst>
          </p:cNvPr>
          <p:cNvSpPr/>
          <p:nvPr/>
        </p:nvSpPr>
        <p:spPr>
          <a:xfrm>
            <a:off x="5062229" y="2366258"/>
            <a:ext cx="2921063" cy="55254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171450" indent="-171450">
              <a:lnSpc>
                <a:spcPct val="100000"/>
              </a:lnSpc>
              <a:buFont typeface="Wingdings" panose="05000000000000000000" pitchFamily="2" charset="2"/>
              <a:buChar char="q"/>
            </a:pPr>
            <a:r>
              <a:rPr lang="en-US" sz="1000" b="0" strike="noStrike" spc="-1" dirty="0">
                <a:solidFill>
                  <a:srgbClr val="00B050"/>
                </a:solidFill>
                <a:latin typeface="Helvetica Neue" panose="02000503000000020004" pitchFamily="2" charset="0"/>
              </a:rPr>
              <a:t>simplicity and lack of bias</a:t>
            </a:r>
          </a:p>
          <a:p>
            <a:pPr marL="171450" indent="-171450">
              <a:lnSpc>
                <a:spcPct val="100000"/>
              </a:lnSpc>
              <a:buFont typeface="Wingdings" panose="05000000000000000000" pitchFamily="2" charset="2"/>
              <a:buChar char="q"/>
            </a:pPr>
            <a:r>
              <a:rPr lang="en-US" sz="1000" b="0" strike="noStrike" spc="-1" dirty="0">
                <a:solidFill>
                  <a:srgbClr val="FF0000"/>
                </a:solidFill>
                <a:latin typeface="Helvetica Neue" panose="02000503000000020004" pitchFamily="2" charset="0"/>
              </a:rPr>
              <a:t>larger population necessary</a:t>
            </a:r>
          </a:p>
          <a:p>
            <a:pPr marL="171450" indent="-171450">
              <a:lnSpc>
                <a:spcPct val="100000"/>
              </a:lnSpc>
              <a:buFont typeface="Wingdings" panose="05000000000000000000" pitchFamily="2" charset="2"/>
              <a:buChar char="q"/>
            </a:pPr>
            <a:r>
              <a:rPr lang="en-US" sz="1000" b="0" strike="noStrike" spc="-1" dirty="0">
                <a:solidFill>
                  <a:srgbClr val="FF0000"/>
                </a:solidFill>
                <a:latin typeface="Helvetica Neue" panose="02000503000000020004" pitchFamily="2" charset="0"/>
              </a:rPr>
              <a:t>under certain circumstances bias can occur</a:t>
            </a:r>
          </a:p>
        </p:txBody>
      </p:sp>
      <p:pic>
        <p:nvPicPr>
          <p:cNvPr id="9" name="Afbeelding 8">
            <a:extLst>
              <a:ext uri="{FF2B5EF4-FFF2-40B4-BE49-F238E27FC236}">
                <a16:creationId xmlns:a16="http://schemas.microsoft.com/office/drawing/2014/main" id="{E0BA9210-91D1-CA73-20ED-232881EEEC59}"/>
              </a:ext>
            </a:extLst>
          </p:cNvPr>
          <p:cNvPicPr>
            <a:picLocks noChangeAspect="1"/>
          </p:cNvPicPr>
          <p:nvPr/>
        </p:nvPicPr>
        <p:blipFill>
          <a:blip r:embed="rId4"/>
          <a:stretch>
            <a:fillRect/>
          </a:stretch>
        </p:blipFill>
        <p:spPr>
          <a:xfrm>
            <a:off x="401274" y="3407160"/>
            <a:ext cx="3838299" cy="1685119"/>
          </a:xfrm>
          <a:prstGeom prst="rect">
            <a:avLst/>
          </a:prstGeom>
        </p:spPr>
      </p:pic>
      <p:sp>
        <p:nvSpPr>
          <p:cNvPr id="11" name="Tekstvak 2">
            <a:extLst>
              <a:ext uri="{FF2B5EF4-FFF2-40B4-BE49-F238E27FC236}">
                <a16:creationId xmlns:a16="http://schemas.microsoft.com/office/drawing/2014/main" id="{3838FE6B-6B66-09D1-3280-3F34B8CAAD09}"/>
              </a:ext>
            </a:extLst>
          </p:cNvPr>
          <p:cNvSpPr/>
          <p:nvPr/>
        </p:nvSpPr>
        <p:spPr>
          <a:xfrm>
            <a:off x="1745062" y="3116387"/>
            <a:ext cx="1877027"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US" sz="1200" b="1" strike="noStrike" spc="-1" dirty="0">
                <a:solidFill>
                  <a:srgbClr val="000000"/>
                </a:solidFill>
                <a:latin typeface="Arial"/>
                <a:ea typeface="DejaVu Sans"/>
              </a:rPr>
              <a:t>K-Fold</a:t>
            </a:r>
            <a:endParaRPr lang="nl-NL" sz="1200" b="0" strike="noStrike" spc="-1" dirty="0">
              <a:solidFill>
                <a:srgbClr val="000000"/>
              </a:solidFill>
              <a:latin typeface="Arial"/>
            </a:endParaRPr>
          </a:p>
        </p:txBody>
      </p:sp>
      <p:sp>
        <p:nvSpPr>
          <p:cNvPr id="12" name="Tekstvak 2">
            <a:extLst>
              <a:ext uri="{FF2B5EF4-FFF2-40B4-BE49-F238E27FC236}">
                <a16:creationId xmlns:a16="http://schemas.microsoft.com/office/drawing/2014/main" id="{75233EE3-41F6-BB56-9698-0A2CF77E6702}"/>
              </a:ext>
            </a:extLst>
          </p:cNvPr>
          <p:cNvSpPr/>
          <p:nvPr/>
        </p:nvSpPr>
        <p:spPr>
          <a:xfrm>
            <a:off x="1223043" y="5158443"/>
            <a:ext cx="2921063" cy="86032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171450" indent="-171450">
              <a:lnSpc>
                <a:spcPct val="100000"/>
              </a:lnSpc>
              <a:buFont typeface="Wingdings" panose="05000000000000000000" pitchFamily="2" charset="2"/>
              <a:buChar char="q"/>
            </a:pPr>
            <a:r>
              <a:rPr lang="nl-NL" sz="1000" b="0" strike="noStrike" spc="-1" dirty="0" err="1">
                <a:solidFill>
                  <a:srgbClr val="00B050"/>
                </a:solidFill>
                <a:latin typeface="Helvetica Neue" panose="02000503000000020004" pitchFamily="2" charset="0"/>
              </a:rPr>
              <a:t>stable</a:t>
            </a:r>
            <a:r>
              <a:rPr lang="nl-NL" sz="1000" b="0" strike="noStrike" spc="-1" dirty="0">
                <a:solidFill>
                  <a:srgbClr val="00B050"/>
                </a:solidFill>
                <a:latin typeface="Helvetica Neue" panose="02000503000000020004" pitchFamily="2" charset="0"/>
              </a:rPr>
              <a:t> </a:t>
            </a:r>
            <a:r>
              <a:rPr lang="nl-NL" sz="1000" b="0" strike="noStrike" spc="-1" dirty="0" err="1">
                <a:solidFill>
                  <a:srgbClr val="00B050"/>
                </a:solidFill>
                <a:latin typeface="Helvetica Neue" panose="02000503000000020004" pitchFamily="2" charset="0"/>
              </a:rPr>
              <a:t>accuracy</a:t>
            </a:r>
            <a:endParaRPr lang="nl-NL" sz="1000" b="0" strike="noStrike" spc="-1" dirty="0">
              <a:solidFill>
                <a:srgbClr val="00B050"/>
              </a:solidFill>
              <a:latin typeface="Helvetica Neue" panose="02000503000000020004" pitchFamily="2" charset="0"/>
            </a:endParaRPr>
          </a:p>
          <a:p>
            <a:pPr marL="171450" indent="-171450">
              <a:lnSpc>
                <a:spcPct val="100000"/>
              </a:lnSpc>
              <a:buFont typeface="Wingdings" panose="05000000000000000000" pitchFamily="2" charset="2"/>
              <a:buChar char="q"/>
            </a:pPr>
            <a:r>
              <a:rPr lang="nl-NL" sz="1000" spc="-1" dirty="0" err="1">
                <a:solidFill>
                  <a:srgbClr val="00B050"/>
                </a:solidFill>
                <a:latin typeface="Helvetica Neue" panose="02000503000000020004" pitchFamily="2" charset="0"/>
              </a:rPr>
              <a:t>prevents</a:t>
            </a:r>
            <a:r>
              <a:rPr lang="nl-NL" sz="1000" spc="-1" dirty="0">
                <a:solidFill>
                  <a:srgbClr val="00B050"/>
                </a:solidFill>
                <a:latin typeface="Helvetica Neue" panose="02000503000000020004" pitchFamily="2" charset="0"/>
              </a:rPr>
              <a:t> </a:t>
            </a:r>
            <a:r>
              <a:rPr lang="nl-NL" sz="1000" spc="-1" dirty="0" err="1">
                <a:solidFill>
                  <a:srgbClr val="00B050"/>
                </a:solidFill>
                <a:latin typeface="Helvetica Neue" panose="02000503000000020004" pitchFamily="2" charset="0"/>
              </a:rPr>
              <a:t>overfitting</a:t>
            </a:r>
            <a:endParaRPr lang="nl-NL" sz="1000" spc="-1" dirty="0">
              <a:solidFill>
                <a:srgbClr val="00B050"/>
              </a:solidFill>
              <a:latin typeface="Helvetica Neue" panose="02000503000000020004" pitchFamily="2" charset="0"/>
            </a:endParaRPr>
          </a:p>
          <a:p>
            <a:pPr marL="171450" indent="-171450">
              <a:lnSpc>
                <a:spcPct val="100000"/>
              </a:lnSpc>
              <a:buFont typeface="Wingdings" panose="05000000000000000000" pitchFamily="2" charset="2"/>
              <a:buChar char="q"/>
            </a:pPr>
            <a:r>
              <a:rPr lang="nl-NL" sz="1000" b="0" strike="noStrike" spc="-1" dirty="0">
                <a:solidFill>
                  <a:srgbClr val="00B050"/>
                </a:solidFill>
                <a:latin typeface="Helvetica Neue" panose="02000503000000020004" pitchFamily="2" charset="0"/>
              </a:rPr>
              <a:t>model </a:t>
            </a:r>
            <a:r>
              <a:rPr lang="nl-NL" sz="1000" b="0" strike="noStrike" spc="-1" dirty="0" err="1">
                <a:solidFill>
                  <a:srgbClr val="00B050"/>
                </a:solidFill>
                <a:latin typeface="Helvetica Neue" panose="02000503000000020004" pitchFamily="2" charset="0"/>
              </a:rPr>
              <a:t>Generalization</a:t>
            </a:r>
            <a:r>
              <a:rPr lang="nl-NL" sz="1000" b="0" strike="noStrike" spc="-1" dirty="0">
                <a:solidFill>
                  <a:srgbClr val="00B050"/>
                </a:solidFill>
                <a:latin typeface="Helvetica Neue" panose="02000503000000020004" pitchFamily="2" charset="0"/>
              </a:rPr>
              <a:t> </a:t>
            </a:r>
            <a:r>
              <a:rPr lang="nl-NL" sz="1000" b="0" strike="noStrike" spc="-1" dirty="0" err="1">
                <a:solidFill>
                  <a:srgbClr val="00B050"/>
                </a:solidFill>
                <a:latin typeface="Helvetica Neue" panose="02000503000000020004" pitchFamily="2" charset="0"/>
              </a:rPr>
              <a:t>Validation</a:t>
            </a:r>
            <a:endParaRPr lang="nl-NL" sz="1000" b="0" strike="noStrike" spc="-1" dirty="0">
              <a:solidFill>
                <a:srgbClr val="00B050"/>
              </a:solidFill>
              <a:latin typeface="Helvetica Neue" panose="02000503000000020004" pitchFamily="2" charset="0"/>
            </a:endParaRPr>
          </a:p>
          <a:p>
            <a:pPr marL="171450" indent="-171450">
              <a:lnSpc>
                <a:spcPct val="100000"/>
              </a:lnSpc>
              <a:buFont typeface="Wingdings" panose="05000000000000000000" pitchFamily="2" charset="2"/>
              <a:buChar char="q"/>
            </a:pPr>
            <a:r>
              <a:rPr lang="nl-NL" sz="1000" spc="-1" dirty="0" err="1">
                <a:solidFill>
                  <a:srgbClr val="FF0000"/>
                </a:solidFill>
                <a:latin typeface="Helvetica Neue" panose="02000503000000020004" pitchFamily="2" charset="0"/>
              </a:rPr>
              <a:t>imbalanced</a:t>
            </a:r>
            <a:r>
              <a:rPr lang="nl-NL" sz="1000" spc="-1" dirty="0">
                <a:solidFill>
                  <a:srgbClr val="FF0000"/>
                </a:solidFill>
                <a:latin typeface="Helvetica Neue" panose="02000503000000020004" pitchFamily="2" charset="0"/>
              </a:rPr>
              <a:t> dataset</a:t>
            </a:r>
          </a:p>
          <a:p>
            <a:pPr marL="171450" indent="-171450">
              <a:lnSpc>
                <a:spcPct val="100000"/>
              </a:lnSpc>
              <a:buFont typeface="Wingdings" panose="05000000000000000000" pitchFamily="2" charset="2"/>
              <a:buChar char="q"/>
            </a:pPr>
            <a:r>
              <a:rPr lang="nl-NL" sz="1000" b="0" strike="noStrike" spc="-1" dirty="0" err="1">
                <a:solidFill>
                  <a:srgbClr val="FF0000"/>
                </a:solidFill>
                <a:latin typeface="Helvetica Neue" panose="02000503000000020004" pitchFamily="2" charset="0"/>
              </a:rPr>
              <a:t>computational</a:t>
            </a:r>
            <a:r>
              <a:rPr lang="nl-NL" sz="1000" b="0" strike="noStrike" spc="-1" dirty="0">
                <a:solidFill>
                  <a:srgbClr val="FF0000"/>
                </a:solidFill>
                <a:latin typeface="Helvetica Neue" panose="02000503000000020004" pitchFamily="2" charset="0"/>
              </a:rPr>
              <a:t> </a:t>
            </a:r>
            <a:r>
              <a:rPr lang="nl-NL" sz="1000" b="0" strike="noStrike" spc="-1" dirty="0" err="1">
                <a:solidFill>
                  <a:srgbClr val="FF0000"/>
                </a:solidFill>
                <a:latin typeface="Helvetica Neue" panose="02000503000000020004" pitchFamily="2" charset="0"/>
              </a:rPr>
              <a:t>costs</a:t>
            </a:r>
            <a:endParaRPr lang="nl-NL" sz="1000" b="0" strike="noStrike" spc="-1" dirty="0">
              <a:solidFill>
                <a:srgbClr val="FF0000"/>
              </a:solidFill>
              <a:latin typeface="Helvetica Neue" panose="02000503000000020004" pitchFamily="2" charset="0"/>
            </a:endParaRPr>
          </a:p>
        </p:txBody>
      </p:sp>
      <p:pic>
        <p:nvPicPr>
          <p:cNvPr id="13" name="Afbeelding 12">
            <a:extLst>
              <a:ext uri="{FF2B5EF4-FFF2-40B4-BE49-F238E27FC236}">
                <a16:creationId xmlns:a16="http://schemas.microsoft.com/office/drawing/2014/main" id="{74B391AC-0124-2755-0E3E-7B9E930262D5}"/>
              </a:ext>
            </a:extLst>
          </p:cNvPr>
          <p:cNvPicPr>
            <a:picLocks noChangeAspect="1"/>
          </p:cNvPicPr>
          <p:nvPr/>
        </p:nvPicPr>
        <p:blipFill>
          <a:blip r:embed="rId5"/>
          <a:stretch>
            <a:fillRect/>
          </a:stretch>
        </p:blipFill>
        <p:spPr>
          <a:xfrm>
            <a:off x="5062229" y="3440262"/>
            <a:ext cx="2454253" cy="1291173"/>
          </a:xfrm>
          <a:prstGeom prst="rect">
            <a:avLst/>
          </a:prstGeom>
        </p:spPr>
      </p:pic>
      <p:sp>
        <p:nvSpPr>
          <p:cNvPr id="14" name="Tekstvak 2">
            <a:extLst>
              <a:ext uri="{FF2B5EF4-FFF2-40B4-BE49-F238E27FC236}">
                <a16:creationId xmlns:a16="http://schemas.microsoft.com/office/drawing/2014/main" id="{C0F6DFFF-F1D8-4A33-0E3C-0DD4BBAE6EC9}"/>
              </a:ext>
            </a:extLst>
          </p:cNvPr>
          <p:cNvSpPr/>
          <p:nvPr/>
        </p:nvSpPr>
        <p:spPr>
          <a:xfrm>
            <a:off x="5169356" y="3125131"/>
            <a:ext cx="1877027"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buNone/>
            </a:pPr>
            <a:r>
              <a:rPr lang="en-US" sz="1200" b="1" strike="noStrike" spc="-1" dirty="0">
                <a:solidFill>
                  <a:srgbClr val="000000"/>
                </a:solidFill>
                <a:latin typeface="Arial"/>
                <a:ea typeface="DejaVu Sans"/>
              </a:rPr>
              <a:t>Leave one out</a:t>
            </a:r>
            <a:endParaRPr lang="nl-NL" sz="1200" b="0" strike="noStrike" spc="-1" dirty="0">
              <a:solidFill>
                <a:srgbClr val="000000"/>
              </a:solidFill>
              <a:latin typeface="Arial"/>
            </a:endParaRPr>
          </a:p>
        </p:txBody>
      </p:sp>
      <p:sp>
        <p:nvSpPr>
          <p:cNvPr id="15" name="Tekstvak 2">
            <a:extLst>
              <a:ext uri="{FF2B5EF4-FFF2-40B4-BE49-F238E27FC236}">
                <a16:creationId xmlns:a16="http://schemas.microsoft.com/office/drawing/2014/main" id="{BD2CAC81-95A7-3102-EC59-33D2A4AE8374}"/>
              </a:ext>
            </a:extLst>
          </p:cNvPr>
          <p:cNvSpPr/>
          <p:nvPr/>
        </p:nvSpPr>
        <p:spPr>
          <a:xfrm>
            <a:off x="5058263" y="4872942"/>
            <a:ext cx="2921063" cy="39865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171450" indent="-171450">
              <a:lnSpc>
                <a:spcPct val="100000"/>
              </a:lnSpc>
              <a:buFont typeface="Wingdings" panose="05000000000000000000" pitchFamily="2" charset="2"/>
              <a:buChar char="q"/>
            </a:pPr>
            <a:r>
              <a:rPr lang="nl-NL" sz="1000" b="0" strike="noStrike" spc="-1" dirty="0" err="1">
                <a:solidFill>
                  <a:srgbClr val="00B050"/>
                </a:solidFill>
                <a:latin typeface="Helvetica Neue" panose="02000503000000020004" pitchFamily="2" charset="0"/>
              </a:rPr>
              <a:t>less</a:t>
            </a:r>
            <a:r>
              <a:rPr lang="nl-NL" sz="1000" b="0" strike="noStrike" spc="-1" dirty="0">
                <a:solidFill>
                  <a:srgbClr val="00B050"/>
                </a:solidFill>
                <a:latin typeface="Helvetica Neue" panose="02000503000000020004" pitchFamily="2" charset="0"/>
              </a:rPr>
              <a:t> </a:t>
            </a:r>
            <a:r>
              <a:rPr lang="nl-NL" sz="1000" b="0" strike="noStrike" spc="-1" dirty="0" err="1">
                <a:solidFill>
                  <a:srgbClr val="00B050"/>
                </a:solidFill>
                <a:latin typeface="Helvetica Neue" panose="02000503000000020004" pitchFamily="2" charset="0"/>
              </a:rPr>
              <a:t>biased</a:t>
            </a:r>
            <a:r>
              <a:rPr lang="nl-NL" sz="1000" b="0" strike="noStrike" spc="-1" dirty="0">
                <a:solidFill>
                  <a:srgbClr val="00B050"/>
                </a:solidFill>
                <a:latin typeface="Helvetica Neue" panose="02000503000000020004" pitchFamily="2" charset="0"/>
              </a:rPr>
              <a:t> on test data</a:t>
            </a:r>
          </a:p>
          <a:p>
            <a:pPr marL="171450" indent="-171450">
              <a:buFont typeface="Wingdings" panose="05000000000000000000" pitchFamily="2" charset="2"/>
              <a:buChar char="q"/>
            </a:pPr>
            <a:r>
              <a:rPr lang="nl-NL" sz="1000" b="0" strike="noStrike" spc="-1" dirty="0" err="1">
                <a:solidFill>
                  <a:srgbClr val="FF0000"/>
                </a:solidFill>
                <a:latin typeface="Helvetica Neue" panose="02000503000000020004" pitchFamily="2" charset="0"/>
              </a:rPr>
              <a:t>computational</a:t>
            </a:r>
            <a:r>
              <a:rPr lang="nl-NL" sz="1000" b="0" strike="noStrike" spc="-1" dirty="0">
                <a:solidFill>
                  <a:srgbClr val="FF0000"/>
                </a:solidFill>
                <a:latin typeface="Helvetica Neue" panose="02000503000000020004" pitchFamily="2" charset="0"/>
              </a:rPr>
              <a:t> </a:t>
            </a:r>
            <a:r>
              <a:rPr lang="nl-NL" sz="1000" b="0" strike="noStrike" spc="-1" dirty="0" err="1">
                <a:solidFill>
                  <a:srgbClr val="FF0000"/>
                </a:solidFill>
                <a:latin typeface="Helvetica Neue" panose="02000503000000020004" pitchFamily="2" charset="0"/>
              </a:rPr>
              <a:t>costs</a:t>
            </a:r>
            <a:endParaRPr lang="nl-NL" sz="1000" b="0" strike="noStrike" spc="-1" dirty="0">
              <a:solidFill>
                <a:srgbClr val="FF0000"/>
              </a:solidFill>
              <a:latin typeface="Helvetica Neue" panose="02000503000000020004" pitchFamily="2" charset="0"/>
            </a:endParaRPr>
          </a:p>
        </p:txBody>
      </p:sp>
    </p:spTree>
    <p:extLst>
      <p:ext uri="{BB962C8B-B14F-4D97-AF65-F5344CB8AC3E}">
        <p14:creationId xmlns:p14="http://schemas.microsoft.com/office/powerpoint/2010/main" val="4003457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Walk </a:t>
            </a:r>
            <a:r>
              <a:rPr lang="nl-NL" sz="4000" spc="-1" dirty="0">
                <a:solidFill>
                  <a:srgbClr val="FFFFFF"/>
                </a:solidFill>
                <a:latin typeface="Impact"/>
                <a:ea typeface="DejaVu Sans"/>
              </a:rPr>
              <a:t>F</a:t>
            </a:r>
            <a:r>
              <a:rPr lang="nl-NL" sz="4000" b="0" strike="noStrike" spc="-1" dirty="0">
                <a:solidFill>
                  <a:srgbClr val="FFFFFF"/>
                </a:solidFill>
                <a:latin typeface="Impact"/>
                <a:ea typeface="DejaVu Sans"/>
              </a:rPr>
              <a:t>orward </a:t>
            </a:r>
            <a:r>
              <a:rPr lang="nl-NL" sz="4000" b="0" strike="noStrike" spc="-1" dirty="0" err="1">
                <a:solidFill>
                  <a:srgbClr val="FFFFFF"/>
                </a:solidFill>
                <a:latin typeface="Impact"/>
                <a:ea typeface="DejaVu Sans"/>
              </a:rPr>
              <a:t>Optimization</a:t>
            </a:r>
            <a:endParaRPr lang="nl-NL" sz="4000" b="0" strike="noStrike" spc="-1" dirty="0">
              <a:solidFill>
                <a:srgbClr val="000000"/>
              </a:solidFill>
              <a:latin typeface="Arial"/>
            </a:endParaRPr>
          </a:p>
        </p:txBody>
      </p:sp>
      <p:pic>
        <p:nvPicPr>
          <p:cNvPr id="3" name="Afbeelding 2">
            <a:extLst>
              <a:ext uri="{FF2B5EF4-FFF2-40B4-BE49-F238E27FC236}">
                <a16:creationId xmlns:a16="http://schemas.microsoft.com/office/drawing/2014/main" id="{47B337C8-30E3-A22D-4F7B-105402073D42}"/>
              </a:ext>
            </a:extLst>
          </p:cNvPr>
          <p:cNvPicPr>
            <a:picLocks noChangeAspect="1"/>
          </p:cNvPicPr>
          <p:nvPr/>
        </p:nvPicPr>
        <p:blipFill>
          <a:blip r:embed="rId2"/>
          <a:stretch>
            <a:fillRect/>
          </a:stretch>
        </p:blipFill>
        <p:spPr>
          <a:xfrm>
            <a:off x="759612" y="1197936"/>
            <a:ext cx="3897608" cy="1614394"/>
          </a:xfrm>
          <a:prstGeom prst="rect">
            <a:avLst/>
          </a:prstGeom>
        </p:spPr>
      </p:pic>
      <p:pic>
        <p:nvPicPr>
          <p:cNvPr id="10" name="Picture 2">
            <a:extLst>
              <a:ext uri="{FF2B5EF4-FFF2-40B4-BE49-F238E27FC236}">
                <a16:creationId xmlns:a16="http://schemas.microsoft.com/office/drawing/2014/main" id="{9CAB8042-7463-D1F4-C04B-A5847F462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2" y="2965330"/>
            <a:ext cx="3829179" cy="2500806"/>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a:extLst>
              <a:ext uri="{FF2B5EF4-FFF2-40B4-BE49-F238E27FC236}">
                <a16:creationId xmlns:a16="http://schemas.microsoft.com/office/drawing/2014/main" id="{7DACE704-BAD8-B796-9F4F-EA818B4D30CE}"/>
              </a:ext>
            </a:extLst>
          </p:cNvPr>
          <p:cNvPicPr>
            <a:picLocks noChangeAspect="1"/>
          </p:cNvPicPr>
          <p:nvPr/>
        </p:nvPicPr>
        <p:blipFill>
          <a:blip r:embed="rId4"/>
          <a:stretch>
            <a:fillRect/>
          </a:stretch>
        </p:blipFill>
        <p:spPr>
          <a:xfrm>
            <a:off x="5683008" y="4240824"/>
            <a:ext cx="2280262" cy="1389633"/>
          </a:xfrm>
          <a:prstGeom prst="rect">
            <a:avLst/>
          </a:prstGeom>
        </p:spPr>
      </p:pic>
      <p:sp>
        <p:nvSpPr>
          <p:cNvPr id="2" name="Tekstvak 2">
            <a:extLst>
              <a:ext uri="{FF2B5EF4-FFF2-40B4-BE49-F238E27FC236}">
                <a16:creationId xmlns:a16="http://schemas.microsoft.com/office/drawing/2014/main" id="{8F9623AA-B03A-A997-E475-C0D62F8F3BA2}"/>
              </a:ext>
            </a:extLst>
          </p:cNvPr>
          <p:cNvSpPr/>
          <p:nvPr/>
        </p:nvSpPr>
        <p:spPr>
          <a:xfrm>
            <a:off x="4798986" y="1511572"/>
            <a:ext cx="3897608"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Walk Forward Analysis does optimization on a training set; test on a period after the set and then rolls it all forward and repeats the process.</a:t>
            </a:r>
            <a:endParaRPr lang="nl-NL" sz="1200" b="0" strike="noStrike" spc="-1" dirty="0">
              <a:solidFill>
                <a:srgbClr val="000000"/>
              </a:solidFill>
              <a:latin typeface="Arial"/>
            </a:endParaRPr>
          </a:p>
        </p:txBody>
      </p:sp>
      <p:sp>
        <p:nvSpPr>
          <p:cNvPr id="4" name="Tekstvak 2">
            <a:extLst>
              <a:ext uri="{FF2B5EF4-FFF2-40B4-BE49-F238E27FC236}">
                <a16:creationId xmlns:a16="http://schemas.microsoft.com/office/drawing/2014/main" id="{4304B00E-082A-2BA0-CBDB-A861A8B405AE}"/>
              </a:ext>
            </a:extLst>
          </p:cNvPr>
          <p:cNvSpPr/>
          <p:nvPr/>
        </p:nvSpPr>
        <p:spPr>
          <a:xfrm>
            <a:off x="4798986" y="3442947"/>
            <a:ext cx="3897608"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Walk Forward Matrix is a set of walk forward analysis with different number of periods</a:t>
            </a:r>
            <a:endParaRPr lang="en-US" sz="1200" b="1" spc="-1" dirty="0">
              <a:solidFill>
                <a:srgbClr val="000000"/>
              </a:solidFill>
              <a:latin typeface="Arial"/>
              <a:ea typeface="DejaVu Sans"/>
            </a:endParaRPr>
          </a:p>
          <a:p>
            <a:pPr>
              <a:lnSpc>
                <a:spcPct val="100000"/>
              </a:lnSpc>
              <a:buNone/>
            </a:pPr>
            <a:r>
              <a:rPr lang="en-US" sz="1200" b="1" strike="noStrike" spc="-1" dirty="0">
                <a:solidFill>
                  <a:srgbClr val="000000"/>
                </a:solidFill>
                <a:latin typeface="Arial"/>
                <a:ea typeface="DejaVu Sans"/>
              </a:rPr>
              <a:t>and out of sample percentages</a:t>
            </a:r>
            <a:endParaRPr lang="nl-NL" sz="1200" b="0" strike="noStrike" spc="-1" dirty="0">
              <a:solidFill>
                <a:srgbClr val="000000"/>
              </a:solidFill>
              <a:latin typeface="Arial"/>
            </a:endParaRPr>
          </a:p>
        </p:txBody>
      </p:sp>
    </p:spTree>
    <p:extLst>
      <p:ext uri="{BB962C8B-B14F-4D97-AF65-F5344CB8AC3E}">
        <p14:creationId xmlns:p14="http://schemas.microsoft.com/office/powerpoint/2010/main" val="2537977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Regression</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Metrics</a:t>
            </a:r>
            <a:endParaRPr lang="nl-NL" sz="4000" b="0" strike="noStrike" spc="-1" dirty="0">
              <a:solidFill>
                <a:srgbClr val="000000"/>
              </a:solidFill>
              <a:latin typeface="Arial"/>
            </a:endParaRPr>
          </a:p>
        </p:txBody>
      </p:sp>
      <p:pic>
        <p:nvPicPr>
          <p:cNvPr id="9" name="Afbeelding 8">
            <a:extLst>
              <a:ext uri="{FF2B5EF4-FFF2-40B4-BE49-F238E27FC236}">
                <a16:creationId xmlns:a16="http://schemas.microsoft.com/office/drawing/2014/main" id="{033497FE-101C-4AE4-BF8B-0F291217F55E}"/>
              </a:ext>
            </a:extLst>
          </p:cNvPr>
          <p:cNvPicPr>
            <a:picLocks noChangeAspect="1"/>
          </p:cNvPicPr>
          <p:nvPr/>
        </p:nvPicPr>
        <p:blipFill>
          <a:blip r:embed="rId2"/>
          <a:stretch>
            <a:fillRect/>
          </a:stretch>
        </p:blipFill>
        <p:spPr>
          <a:xfrm>
            <a:off x="2814221" y="1635751"/>
            <a:ext cx="4090647" cy="915219"/>
          </a:xfrm>
          <a:prstGeom prst="rect">
            <a:avLst/>
          </a:prstGeom>
        </p:spPr>
      </p:pic>
      <p:pic>
        <p:nvPicPr>
          <p:cNvPr id="10" name="Afbeelding 9">
            <a:extLst>
              <a:ext uri="{FF2B5EF4-FFF2-40B4-BE49-F238E27FC236}">
                <a16:creationId xmlns:a16="http://schemas.microsoft.com/office/drawing/2014/main" id="{F28EEE96-C362-5EFE-4C65-943880BEB218}"/>
              </a:ext>
            </a:extLst>
          </p:cNvPr>
          <p:cNvPicPr>
            <a:picLocks noChangeAspect="1"/>
          </p:cNvPicPr>
          <p:nvPr/>
        </p:nvPicPr>
        <p:blipFill>
          <a:blip r:embed="rId3"/>
          <a:stretch>
            <a:fillRect/>
          </a:stretch>
        </p:blipFill>
        <p:spPr>
          <a:xfrm>
            <a:off x="2813426" y="2802490"/>
            <a:ext cx="4097700" cy="923247"/>
          </a:xfrm>
          <a:prstGeom prst="rect">
            <a:avLst/>
          </a:prstGeom>
        </p:spPr>
      </p:pic>
      <p:pic>
        <p:nvPicPr>
          <p:cNvPr id="11" name="Afbeelding 10">
            <a:extLst>
              <a:ext uri="{FF2B5EF4-FFF2-40B4-BE49-F238E27FC236}">
                <a16:creationId xmlns:a16="http://schemas.microsoft.com/office/drawing/2014/main" id="{22D59431-C7FD-897F-05BA-6FE0F0EF55B5}"/>
              </a:ext>
            </a:extLst>
          </p:cNvPr>
          <p:cNvPicPr>
            <a:picLocks noChangeAspect="1"/>
          </p:cNvPicPr>
          <p:nvPr/>
        </p:nvPicPr>
        <p:blipFill>
          <a:blip r:embed="rId4"/>
          <a:stretch>
            <a:fillRect/>
          </a:stretch>
        </p:blipFill>
        <p:spPr>
          <a:xfrm>
            <a:off x="2809450" y="4041714"/>
            <a:ext cx="4132964" cy="947332"/>
          </a:xfrm>
          <a:prstGeom prst="rect">
            <a:avLst/>
          </a:prstGeom>
        </p:spPr>
      </p:pic>
    </p:spTree>
    <p:extLst>
      <p:ext uri="{BB962C8B-B14F-4D97-AF65-F5344CB8AC3E}">
        <p14:creationId xmlns:p14="http://schemas.microsoft.com/office/powerpoint/2010/main" val="431153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Classification</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Metrics</a:t>
            </a:r>
            <a:endParaRPr lang="nl-NL" sz="4000" b="0" strike="noStrike" spc="-1" dirty="0">
              <a:solidFill>
                <a:srgbClr val="000000"/>
              </a:solidFill>
              <a:latin typeface="Arial"/>
            </a:endParaRPr>
          </a:p>
        </p:txBody>
      </p:sp>
      <p:pic>
        <p:nvPicPr>
          <p:cNvPr id="2" name="Afbeelding 1">
            <a:extLst>
              <a:ext uri="{FF2B5EF4-FFF2-40B4-BE49-F238E27FC236}">
                <a16:creationId xmlns:a16="http://schemas.microsoft.com/office/drawing/2014/main" id="{2CE92D17-6514-F38E-C6DB-09BF78C138BF}"/>
              </a:ext>
            </a:extLst>
          </p:cNvPr>
          <p:cNvPicPr>
            <a:picLocks noChangeAspect="1"/>
          </p:cNvPicPr>
          <p:nvPr/>
        </p:nvPicPr>
        <p:blipFill>
          <a:blip r:embed="rId2"/>
          <a:stretch>
            <a:fillRect/>
          </a:stretch>
        </p:blipFill>
        <p:spPr>
          <a:xfrm>
            <a:off x="446732" y="983346"/>
            <a:ext cx="4734311" cy="3069366"/>
          </a:xfrm>
          <a:prstGeom prst="rect">
            <a:avLst/>
          </a:prstGeom>
        </p:spPr>
      </p:pic>
      <p:pic>
        <p:nvPicPr>
          <p:cNvPr id="3" name="Afbeelding 2">
            <a:extLst>
              <a:ext uri="{FF2B5EF4-FFF2-40B4-BE49-F238E27FC236}">
                <a16:creationId xmlns:a16="http://schemas.microsoft.com/office/drawing/2014/main" id="{1C052F42-84AE-55F2-03C8-20008B714DBB}"/>
              </a:ext>
            </a:extLst>
          </p:cNvPr>
          <p:cNvPicPr>
            <a:picLocks noChangeAspect="1"/>
          </p:cNvPicPr>
          <p:nvPr/>
        </p:nvPicPr>
        <p:blipFill>
          <a:blip r:embed="rId3"/>
          <a:stretch>
            <a:fillRect/>
          </a:stretch>
        </p:blipFill>
        <p:spPr>
          <a:xfrm>
            <a:off x="5443861" y="1640491"/>
            <a:ext cx="3281609" cy="794215"/>
          </a:xfrm>
          <a:prstGeom prst="rect">
            <a:avLst/>
          </a:prstGeom>
        </p:spPr>
      </p:pic>
      <p:pic>
        <p:nvPicPr>
          <p:cNvPr id="4" name="Afbeelding 3">
            <a:extLst>
              <a:ext uri="{FF2B5EF4-FFF2-40B4-BE49-F238E27FC236}">
                <a16:creationId xmlns:a16="http://schemas.microsoft.com/office/drawing/2014/main" id="{FB7457B4-B7D6-6230-23C1-9ED705783792}"/>
              </a:ext>
            </a:extLst>
          </p:cNvPr>
          <p:cNvPicPr>
            <a:picLocks noChangeAspect="1"/>
          </p:cNvPicPr>
          <p:nvPr/>
        </p:nvPicPr>
        <p:blipFill>
          <a:blip r:embed="rId4"/>
          <a:stretch>
            <a:fillRect/>
          </a:stretch>
        </p:blipFill>
        <p:spPr>
          <a:xfrm>
            <a:off x="5440989" y="2431862"/>
            <a:ext cx="3347893" cy="850682"/>
          </a:xfrm>
          <a:prstGeom prst="rect">
            <a:avLst/>
          </a:prstGeom>
        </p:spPr>
      </p:pic>
      <p:pic>
        <p:nvPicPr>
          <p:cNvPr id="5" name="Afbeelding 4">
            <a:extLst>
              <a:ext uri="{FF2B5EF4-FFF2-40B4-BE49-F238E27FC236}">
                <a16:creationId xmlns:a16="http://schemas.microsoft.com/office/drawing/2014/main" id="{23D9458B-BF18-2AD0-2C01-4D2CAF0A9721}"/>
              </a:ext>
            </a:extLst>
          </p:cNvPr>
          <p:cNvPicPr>
            <a:picLocks noChangeAspect="1"/>
          </p:cNvPicPr>
          <p:nvPr/>
        </p:nvPicPr>
        <p:blipFill>
          <a:blip r:embed="rId5"/>
          <a:stretch>
            <a:fillRect/>
          </a:stretch>
        </p:blipFill>
        <p:spPr>
          <a:xfrm>
            <a:off x="5440989" y="3269302"/>
            <a:ext cx="3281609" cy="814939"/>
          </a:xfrm>
          <a:prstGeom prst="rect">
            <a:avLst/>
          </a:prstGeom>
        </p:spPr>
      </p:pic>
      <p:pic>
        <p:nvPicPr>
          <p:cNvPr id="6" name="Afbeelding 5">
            <a:extLst>
              <a:ext uri="{FF2B5EF4-FFF2-40B4-BE49-F238E27FC236}">
                <a16:creationId xmlns:a16="http://schemas.microsoft.com/office/drawing/2014/main" id="{660B6FE6-5E3E-C3C2-40AD-DB53A704B911}"/>
              </a:ext>
            </a:extLst>
          </p:cNvPr>
          <p:cNvPicPr>
            <a:picLocks noChangeAspect="1"/>
          </p:cNvPicPr>
          <p:nvPr/>
        </p:nvPicPr>
        <p:blipFill>
          <a:blip r:embed="rId6"/>
          <a:stretch>
            <a:fillRect/>
          </a:stretch>
        </p:blipFill>
        <p:spPr>
          <a:xfrm>
            <a:off x="5440989" y="4871348"/>
            <a:ext cx="3281609" cy="789972"/>
          </a:xfrm>
          <a:prstGeom prst="rect">
            <a:avLst/>
          </a:prstGeom>
        </p:spPr>
      </p:pic>
      <p:pic>
        <p:nvPicPr>
          <p:cNvPr id="7" name="Afbeelding 6">
            <a:extLst>
              <a:ext uri="{FF2B5EF4-FFF2-40B4-BE49-F238E27FC236}">
                <a16:creationId xmlns:a16="http://schemas.microsoft.com/office/drawing/2014/main" id="{E300C952-E22C-361D-1322-3EFEA4026AE3}"/>
              </a:ext>
            </a:extLst>
          </p:cNvPr>
          <p:cNvPicPr>
            <a:picLocks noChangeAspect="1"/>
          </p:cNvPicPr>
          <p:nvPr/>
        </p:nvPicPr>
        <p:blipFill>
          <a:blip r:embed="rId7"/>
          <a:stretch>
            <a:fillRect/>
          </a:stretch>
        </p:blipFill>
        <p:spPr>
          <a:xfrm>
            <a:off x="5434035" y="4021180"/>
            <a:ext cx="3281609" cy="783410"/>
          </a:xfrm>
          <a:prstGeom prst="rect">
            <a:avLst/>
          </a:prstGeom>
        </p:spPr>
      </p:pic>
      <p:sp>
        <p:nvSpPr>
          <p:cNvPr id="8" name="Tekstvak 2">
            <a:extLst>
              <a:ext uri="{FF2B5EF4-FFF2-40B4-BE49-F238E27FC236}">
                <a16:creationId xmlns:a16="http://schemas.microsoft.com/office/drawing/2014/main" id="{C2600AC4-B98C-5E64-CBC7-CED5B7193AA3}"/>
              </a:ext>
            </a:extLst>
          </p:cNvPr>
          <p:cNvSpPr/>
          <p:nvPr/>
        </p:nvSpPr>
        <p:spPr>
          <a:xfrm>
            <a:off x="1090198" y="4182779"/>
            <a:ext cx="3910779"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A confusion matrix visualizes and summarizes the performance of a classification algorithm</a:t>
            </a:r>
            <a:endParaRPr lang="nl-NL" sz="1200" b="0" strike="noStrike" spc="-1" dirty="0">
              <a:solidFill>
                <a:srgbClr val="000000"/>
              </a:solidFill>
              <a:latin typeface="Arial"/>
            </a:endParaRPr>
          </a:p>
        </p:txBody>
      </p:sp>
    </p:spTree>
    <p:extLst>
      <p:ext uri="{BB962C8B-B14F-4D97-AF65-F5344CB8AC3E}">
        <p14:creationId xmlns:p14="http://schemas.microsoft.com/office/powerpoint/2010/main" val="61900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Associations</a:t>
            </a:r>
            <a:r>
              <a:rPr lang="nl-NL" sz="4000" b="0" strike="noStrike" spc="-1" dirty="0">
                <a:solidFill>
                  <a:srgbClr val="FFFFFF"/>
                </a:solidFill>
                <a:latin typeface="Impact"/>
                <a:ea typeface="DejaVu Sans"/>
              </a:rPr>
              <a:t> </a:t>
            </a:r>
            <a:r>
              <a:rPr lang="nl-NL" sz="4000" b="0" strike="noStrike" spc="-1" dirty="0" err="1">
                <a:solidFill>
                  <a:srgbClr val="FFFFFF"/>
                </a:solidFill>
                <a:latin typeface="Impact"/>
                <a:ea typeface="DejaVu Sans"/>
              </a:rPr>
              <a:t>Metrics</a:t>
            </a:r>
            <a:endParaRPr lang="nl-NL" sz="4000" b="0" strike="noStrike" spc="-1" dirty="0">
              <a:solidFill>
                <a:srgbClr val="000000"/>
              </a:solidFill>
              <a:latin typeface="Arial"/>
            </a:endParaRPr>
          </a:p>
        </p:txBody>
      </p:sp>
      <p:pic>
        <p:nvPicPr>
          <p:cNvPr id="2050" name="Picture 2" descr="association-rule-support-table">
            <a:extLst>
              <a:ext uri="{FF2B5EF4-FFF2-40B4-BE49-F238E27FC236}">
                <a16:creationId xmlns:a16="http://schemas.microsoft.com/office/drawing/2014/main" id="{3D2302B0-9A25-7084-A4AA-E7174F74B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85" y="1293636"/>
            <a:ext cx="3493641" cy="3097742"/>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2">
            <a:extLst>
              <a:ext uri="{FF2B5EF4-FFF2-40B4-BE49-F238E27FC236}">
                <a16:creationId xmlns:a16="http://schemas.microsoft.com/office/drawing/2014/main" id="{718DF070-56FD-2D64-348C-C95627F68594}"/>
              </a:ext>
            </a:extLst>
          </p:cNvPr>
          <p:cNvSpPr/>
          <p:nvPr/>
        </p:nvSpPr>
        <p:spPr>
          <a:xfrm>
            <a:off x="4218581" y="1640882"/>
            <a:ext cx="4233475"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This says how popular an itemset is, as measured by the proportion of transactions in which an itemset appears</a:t>
            </a:r>
          </a:p>
          <a:p>
            <a:pPr>
              <a:lnSpc>
                <a:spcPct val="100000"/>
              </a:lnSpc>
              <a:buNone/>
            </a:pPr>
            <a:r>
              <a:rPr lang="en-US" sz="1200" b="0" i="0" dirty="0">
                <a:solidFill>
                  <a:srgbClr val="111111"/>
                </a:solidFill>
                <a:effectLst/>
                <a:latin typeface="open sans"/>
              </a:rPr>
              <a:t>The support of {apple} is 4 out of 8, or 50%</a:t>
            </a:r>
            <a:endParaRPr lang="nl-NL" sz="1200" b="0" strike="noStrike" spc="-1" dirty="0">
              <a:solidFill>
                <a:srgbClr val="000000"/>
              </a:solidFill>
              <a:latin typeface="Arial"/>
            </a:endParaRPr>
          </a:p>
        </p:txBody>
      </p:sp>
      <p:pic>
        <p:nvPicPr>
          <p:cNvPr id="2054" name="Picture 6" descr="Association Rule Confidence eqn">
            <a:extLst>
              <a:ext uri="{FF2B5EF4-FFF2-40B4-BE49-F238E27FC236}">
                <a16:creationId xmlns:a16="http://schemas.microsoft.com/office/drawing/2014/main" id="{B51544E3-B992-8D35-393B-12308D499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581" y="2546312"/>
            <a:ext cx="4471713" cy="644877"/>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2">
            <a:extLst>
              <a:ext uri="{FF2B5EF4-FFF2-40B4-BE49-F238E27FC236}">
                <a16:creationId xmlns:a16="http://schemas.microsoft.com/office/drawing/2014/main" id="{09B6A8C6-2849-9264-0942-1D6B66851E83}"/>
              </a:ext>
            </a:extLst>
          </p:cNvPr>
          <p:cNvSpPr/>
          <p:nvPr/>
        </p:nvSpPr>
        <p:spPr>
          <a:xfrm>
            <a:off x="4232842" y="3191552"/>
            <a:ext cx="4233475"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This says how likely item Y is purchased when item X is purchased, expressed as {X -&gt; Y}</a:t>
            </a:r>
          </a:p>
          <a:p>
            <a:pPr>
              <a:lnSpc>
                <a:spcPct val="100000"/>
              </a:lnSpc>
              <a:buNone/>
            </a:pPr>
            <a:r>
              <a:rPr lang="en-US" sz="1200" b="0" i="0" dirty="0">
                <a:solidFill>
                  <a:srgbClr val="111111"/>
                </a:solidFill>
                <a:effectLst/>
                <a:latin typeface="open sans"/>
              </a:rPr>
              <a:t>The confidence of {apple -&gt; beer} is 3 out of 4, or 75%</a:t>
            </a:r>
            <a:endParaRPr lang="nl-NL" sz="1200" b="0" strike="noStrike" spc="-1" dirty="0">
              <a:solidFill>
                <a:srgbClr val="000000"/>
              </a:solidFill>
              <a:latin typeface="Arial"/>
            </a:endParaRPr>
          </a:p>
        </p:txBody>
      </p:sp>
      <p:pic>
        <p:nvPicPr>
          <p:cNvPr id="9" name="Afbeelding 8">
            <a:extLst>
              <a:ext uri="{FF2B5EF4-FFF2-40B4-BE49-F238E27FC236}">
                <a16:creationId xmlns:a16="http://schemas.microsoft.com/office/drawing/2014/main" id="{BAEF504D-08C4-325C-AF00-80E203B1E6F4}"/>
              </a:ext>
            </a:extLst>
          </p:cNvPr>
          <p:cNvPicPr>
            <a:picLocks noChangeAspect="1"/>
          </p:cNvPicPr>
          <p:nvPr/>
        </p:nvPicPr>
        <p:blipFill>
          <a:blip r:embed="rId4"/>
          <a:stretch>
            <a:fillRect/>
          </a:stretch>
        </p:blipFill>
        <p:spPr>
          <a:xfrm>
            <a:off x="4232842" y="1227673"/>
            <a:ext cx="1209675" cy="476250"/>
          </a:xfrm>
          <a:prstGeom prst="rect">
            <a:avLst/>
          </a:prstGeom>
        </p:spPr>
      </p:pic>
      <p:pic>
        <p:nvPicPr>
          <p:cNvPr id="2056" name="Picture 8" descr="Association Rule Lift eqn">
            <a:extLst>
              <a:ext uri="{FF2B5EF4-FFF2-40B4-BE49-F238E27FC236}">
                <a16:creationId xmlns:a16="http://schemas.microsoft.com/office/drawing/2014/main" id="{01312AAE-9110-4885-5192-463A0B62A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2842" y="3985396"/>
            <a:ext cx="4457452" cy="74295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2">
            <a:extLst>
              <a:ext uri="{FF2B5EF4-FFF2-40B4-BE49-F238E27FC236}">
                <a16:creationId xmlns:a16="http://schemas.microsoft.com/office/drawing/2014/main" id="{66BC959A-7ABA-AFE2-F5CE-2DA4D06BE63C}"/>
              </a:ext>
            </a:extLst>
          </p:cNvPr>
          <p:cNvSpPr/>
          <p:nvPr/>
        </p:nvSpPr>
        <p:spPr>
          <a:xfrm>
            <a:off x="4232842" y="4777393"/>
            <a:ext cx="4233475"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1200" b="1" strike="noStrike" spc="-1" dirty="0">
                <a:solidFill>
                  <a:srgbClr val="000000"/>
                </a:solidFill>
                <a:latin typeface="Arial"/>
                <a:ea typeface="DejaVu Sans"/>
              </a:rPr>
              <a:t>This says how likely item Y is purchased when item X is purchased, while controlling for how popular item Y is</a:t>
            </a:r>
          </a:p>
          <a:p>
            <a:pPr>
              <a:lnSpc>
                <a:spcPct val="100000"/>
              </a:lnSpc>
              <a:buNone/>
            </a:pPr>
            <a:r>
              <a:rPr lang="en-US" sz="1200" b="0" i="0" dirty="0">
                <a:solidFill>
                  <a:srgbClr val="111111"/>
                </a:solidFill>
                <a:effectLst/>
                <a:latin typeface="open sans"/>
              </a:rPr>
              <a:t>The lift of {apple -&gt; beer} is 3 out of 4 multiplied by 6, or 12,5%</a:t>
            </a:r>
            <a:endParaRPr lang="nl-NL" sz="1200" b="0" strike="noStrike" spc="-1" dirty="0">
              <a:solidFill>
                <a:srgbClr val="000000"/>
              </a:solidFill>
              <a:latin typeface="Arial"/>
            </a:endParaRPr>
          </a:p>
        </p:txBody>
      </p:sp>
    </p:spTree>
    <p:extLst>
      <p:ext uri="{BB962C8B-B14F-4D97-AF65-F5344CB8AC3E}">
        <p14:creationId xmlns:p14="http://schemas.microsoft.com/office/powerpoint/2010/main" val="273145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5280" y="83844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References</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4D7C4184-F13C-8EA0-D58C-1F0E2DF5A9F8}"/>
              </a:ext>
            </a:extLst>
          </p:cNvPr>
          <p:cNvSpPr/>
          <p:nvPr/>
        </p:nvSpPr>
        <p:spPr>
          <a:xfrm>
            <a:off x="399495" y="949912"/>
            <a:ext cx="8353887" cy="4932498"/>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Autofit/>
          </a:bodyPr>
          <a:lstStyle/>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Akinfaderin</a:t>
            </a:r>
            <a:r>
              <a:rPr lang="en-US" sz="1000" spc="-1" dirty="0">
                <a:solidFill>
                  <a:srgbClr val="1D1D1B"/>
                </a:solidFill>
                <a:uFill>
                  <a:solidFill>
                    <a:srgbClr val="FFFFFF"/>
                  </a:solidFill>
                </a:uFill>
                <a:latin typeface="Helvetica Neue" panose="02000503000000020004" pitchFamily="2" charset="0"/>
                <a:ea typeface="Helvetica Neue"/>
              </a:rPr>
              <a:t>, W. (2021, April 30). The Mathematics of Machine Learning - Towards Data Science. Medium. </a:t>
            </a:r>
            <a:r>
              <a:rPr lang="en-US" sz="1000" spc="-1" dirty="0">
                <a:solidFill>
                  <a:srgbClr val="1D1D1B"/>
                </a:solidFill>
                <a:uFill>
                  <a:solidFill>
                    <a:srgbClr val="FFFFFF"/>
                  </a:solidFill>
                </a:uFill>
                <a:latin typeface="Helvetica Neue" panose="02000503000000020004" pitchFamily="2" charset="0"/>
                <a:ea typeface="Helvetica Neue"/>
                <a:hlinkClick r:id="rId2"/>
              </a:rPr>
              <a:t>https://towardsdatascience.com/the-mathematics-of-machine-learning-894f046c568</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AlgoDaily</a:t>
            </a:r>
            <a:r>
              <a:rPr lang="en-US" sz="1000" spc="-1" dirty="0">
                <a:solidFill>
                  <a:srgbClr val="1D1D1B"/>
                </a:solidFill>
                <a:uFill>
                  <a:solidFill>
                    <a:srgbClr val="FFFFFF"/>
                  </a:solidFill>
                </a:uFill>
                <a:latin typeface="Helvetica Neue" panose="02000503000000020004" pitchFamily="2" charset="0"/>
                <a:ea typeface="Helvetica Neue"/>
              </a:rPr>
              <a:t>. (n.d.). </a:t>
            </a:r>
            <a:r>
              <a:rPr lang="en-US" sz="1000" spc="-1" dirty="0" err="1">
                <a:solidFill>
                  <a:srgbClr val="1D1D1B"/>
                </a:solidFill>
                <a:uFill>
                  <a:solidFill>
                    <a:srgbClr val="FFFFFF"/>
                  </a:solidFill>
                </a:uFill>
                <a:latin typeface="Helvetica Neue" panose="02000503000000020004" pitchFamily="2" charset="0"/>
                <a:ea typeface="Helvetica Neue"/>
              </a:rPr>
              <a:t>AlgoDaily</a:t>
            </a:r>
            <a:r>
              <a:rPr lang="en-US" sz="1000" spc="-1" dirty="0">
                <a:solidFill>
                  <a:srgbClr val="1D1D1B"/>
                </a:solidFill>
                <a:uFill>
                  <a:solidFill>
                    <a:srgbClr val="FFFFFF"/>
                  </a:solidFill>
                </a:uFill>
                <a:latin typeface="Helvetica Neue" panose="02000503000000020004" pitchFamily="2" charset="0"/>
                <a:ea typeface="Helvetica Neue"/>
              </a:rPr>
              <a:t> - Daily coding interview questions. Full programming interview prep course and software career coaching. </a:t>
            </a:r>
            <a:r>
              <a:rPr lang="en-US" sz="1000" spc="-1" dirty="0">
                <a:solidFill>
                  <a:srgbClr val="1D1D1B"/>
                </a:solidFill>
                <a:uFill>
                  <a:solidFill>
                    <a:srgbClr val="FFFFFF"/>
                  </a:solidFill>
                </a:uFill>
                <a:latin typeface="Helvetica Neue" panose="02000503000000020004" pitchFamily="2" charset="0"/>
                <a:ea typeface="Helvetica Neue"/>
                <a:hlinkClick r:id="rId3"/>
              </a:rPr>
              <a:t>https://algodaily.com/lessons/standardization-and-normalization</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Anindya</a:t>
            </a:r>
            <a:r>
              <a:rPr lang="en-US" sz="1000" spc="-1" dirty="0">
                <a:solidFill>
                  <a:srgbClr val="1D1D1B"/>
                </a:solidFill>
                <a:uFill>
                  <a:solidFill>
                    <a:srgbClr val="FFFFFF"/>
                  </a:solidFill>
                </a:uFill>
                <a:latin typeface="Helvetica Neue" panose="02000503000000020004" pitchFamily="2" charset="0"/>
                <a:ea typeface="Helvetica Neue"/>
              </a:rPr>
              <a:t>. (2022). Naive Bayes algorithm in Machine Learning with Python. </a:t>
            </a:r>
            <a:r>
              <a:rPr lang="en-US" sz="1000" spc="-1" dirty="0" err="1">
                <a:solidFill>
                  <a:srgbClr val="1D1D1B"/>
                </a:solidFill>
                <a:uFill>
                  <a:solidFill>
                    <a:srgbClr val="FFFFFF"/>
                  </a:solidFill>
                </a:uFill>
                <a:latin typeface="Helvetica Neue" panose="02000503000000020004" pitchFamily="2" charset="0"/>
                <a:ea typeface="Helvetica Neue"/>
              </a:rPr>
              <a:t>ThinkInfi</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4"/>
              </a:rPr>
              <a:t>https://thinkinfi.com/naive-bayes-algorithm-in-machine-learning-with-python/</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Applications of Machine Learning - </a:t>
            </a:r>
            <a:r>
              <a:rPr lang="en-US" sz="1000" spc="-1" dirty="0" err="1">
                <a:solidFill>
                  <a:srgbClr val="1D1D1B"/>
                </a:solidFill>
                <a:uFill>
                  <a:solidFill>
                    <a:srgbClr val="FFFFFF"/>
                  </a:solidFill>
                </a:uFill>
                <a:latin typeface="Helvetica Neue" panose="02000503000000020004" pitchFamily="2" charset="0"/>
                <a:ea typeface="Helvetica Neue"/>
              </a:rPr>
              <a:t>Javatpoint</a:t>
            </a:r>
            <a:r>
              <a:rPr lang="en-US" sz="1000" spc="-1" dirty="0">
                <a:solidFill>
                  <a:srgbClr val="1D1D1B"/>
                </a:solidFill>
                <a:uFill>
                  <a:solidFill>
                    <a:srgbClr val="FFFFFF"/>
                  </a:solidFill>
                </a:uFill>
                <a:latin typeface="Helvetica Neue" panose="02000503000000020004" pitchFamily="2" charset="0"/>
                <a:ea typeface="Helvetica Neue"/>
              </a:rPr>
              <a:t>. (n.d.). www.javatpoint.com. </a:t>
            </a:r>
            <a:r>
              <a:rPr lang="en-US" sz="1000" spc="-1" dirty="0">
                <a:solidFill>
                  <a:srgbClr val="1D1D1B"/>
                </a:solidFill>
                <a:uFill>
                  <a:solidFill>
                    <a:srgbClr val="FFFFFF"/>
                  </a:solidFill>
                </a:uFill>
                <a:latin typeface="Helvetica Neue" panose="02000503000000020004" pitchFamily="2" charset="0"/>
                <a:ea typeface="Helvetica Neue"/>
                <a:hlinkClick r:id="rId5"/>
              </a:rPr>
              <a:t>https://www.javatpoint.com/applications-of-machine-learning</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Baheti</a:t>
            </a:r>
            <a:r>
              <a:rPr lang="en-US" sz="1000" spc="-1" dirty="0">
                <a:solidFill>
                  <a:srgbClr val="1D1D1B"/>
                </a:solidFill>
                <a:uFill>
                  <a:solidFill>
                    <a:srgbClr val="FFFFFF"/>
                  </a:solidFill>
                </a:uFill>
                <a:latin typeface="Helvetica Neue" panose="02000503000000020004" pitchFamily="2" charset="0"/>
                <a:ea typeface="Helvetica Neue"/>
              </a:rPr>
              <a:t>, P. (2023, April 24). What is Machine Learning? The Ultimate Beginner's Guide. V7. </a:t>
            </a:r>
            <a:r>
              <a:rPr lang="en-US" sz="1000" spc="-1" dirty="0">
                <a:solidFill>
                  <a:srgbClr val="1D1D1B"/>
                </a:solidFill>
                <a:uFill>
                  <a:solidFill>
                    <a:srgbClr val="FFFFFF"/>
                  </a:solidFill>
                </a:uFill>
                <a:latin typeface="Helvetica Neue" panose="02000503000000020004" pitchFamily="2" charset="0"/>
                <a:ea typeface="Helvetica Neue"/>
                <a:hlinkClick r:id="rId6"/>
              </a:rPr>
              <a:t>https://www.v7labs.com/blog/machine-learning-guide</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Butler, R. G. (2017, May 22). Preparing your Data for </a:t>
            </a:r>
            <a:r>
              <a:rPr lang="en-US" sz="1000" spc="-1" dirty="0" err="1">
                <a:solidFill>
                  <a:srgbClr val="1D1D1B"/>
                </a:solidFill>
                <a:uFill>
                  <a:solidFill>
                    <a:srgbClr val="FFFFFF"/>
                  </a:solidFill>
                </a:uFill>
                <a:latin typeface="Helvetica Neue" panose="02000503000000020004" pitchFamily="2" charset="0"/>
                <a:ea typeface="Helvetica Neue"/>
              </a:rPr>
              <a:t>AutoDiscovery</a:t>
            </a:r>
            <a:r>
              <a:rPr lang="en-US" sz="1000" spc="-1" dirty="0">
                <a:solidFill>
                  <a:srgbClr val="1D1D1B"/>
                </a:solidFill>
                <a:uFill>
                  <a:solidFill>
                    <a:srgbClr val="FFFFFF"/>
                  </a:solidFill>
                </a:uFill>
                <a:latin typeface="Helvetica Neue" panose="02000503000000020004" pitchFamily="2" charset="0"/>
                <a:ea typeface="Helvetica Neue"/>
              </a:rPr>
              <a:t>: Table-Like Structure in Excel. </a:t>
            </a:r>
            <a:r>
              <a:rPr lang="en-US" sz="1000" spc="-1" dirty="0" err="1">
                <a:solidFill>
                  <a:srgbClr val="1D1D1B"/>
                </a:solidFill>
                <a:uFill>
                  <a:solidFill>
                    <a:srgbClr val="FFFFFF"/>
                  </a:solidFill>
                </a:uFill>
                <a:latin typeface="Helvetica Neue" panose="02000503000000020004" pitchFamily="2" charset="0"/>
                <a:ea typeface="Helvetica Neue"/>
              </a:rPr>
              <a:t>butlerscientifics</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7"/>
              </a:rPr>
              <a:t>https://www.butlerscientifics.com/single-post/2017/05/22/preparing-your-data-for-autodiscovery-table-like-structure-in-excel</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Chauhan, A. (2021, December 31). Random Forest Classifier and its Hyperparameters - Analytics Vidhya - Medium. Medium. </a:t>
            </a:r>
            <a:r>
              <a:rPr lang="en-US" sz="1000" spc="-1" dirty="0">
                <a:solidFill>
                  <a:srgbClr val="1D1D1B"/>
                </a:solidFill>
                <a:uFill>
                  <a:solidFill>
                    <a:srgbClr val="FFFFFF"/>
                  </a:solidFill>
                </a:uFill>
                <a:latin typeface="Helvetica Neue" panose="02000503000000020004" pitchFamily="2" charset="0"/>
                <a:ea typeface="Helvetica Neue"/>
                <a:hlinkClick r:id="rId8"/>
              </a:rPr>
              <a:t>https://medium.com/analytics-vidhya/random-forest-classifier-and-its-hyperparameters-8467bec755f6</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Descriptive Predictive Prescriptive Analytics | Data Science Association. (n.d.). </a:t>
            </a:r>
            <a:r>
              <a:rPr lang="en-US" sz="1000" spc="-1" dirty="0">
                <a:solidFill>
                  <a:srgbClr val="1D1D1B"/>
                </a:solidFill>
                <a:uFill>
                  <a:solidFill>
                    <a:srgbClr val="FFFFFF"/>
                  </a:solidFill>
                </a:uFill>
                <a:latin typeface="Helvetica Neue" panose="02000503000000020004" pitchFamily="2" charset="0"/>
                <a:ea typeface="Helvetica Neue"/>
                <a:hlinkClick r:id="rId9"/>
              </a:rPr>
              <a:t>https://www.datascienceassn.org/content/descriptive-predictive-prescriptive-analytics</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Editor. (2021, October 30). Data Scientist vs Data Engineer: Differences and Why You Need Both. </a:t>
            </a:r>
            <a:r>
              <a:rPr lang="en-US" sz="1000" spc="-1" dirty="0" err="1">
                <a:solidFill>
                  <a:srgbClr val="1D1D1B"/>
                </a:solidFill>
                <a:uFill>
                  <a:solidFill>
                    <a:srgbClr val="FFFFFF"/>
                  </a:solidFill>
                </a:uFill>
                <a:latin typeface="Helvetica Neue" panose="02000503000000020004" pitchFamily="2" charset="0"/>
                <a:ea typeface="Helvetica Neue"/>
              </a:rPr>
              <a:t>AltexSoft</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10"/>
              </a:rPr>
              <a:t>https://www.altexsoft.com/blog/data-scientist-vs-data-engineer/</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Ehlers, J. (2005), Building Trading Systems on Nonlinear Filters</a:t>
            </a: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EliteDataScience</a:t>
            </a:r>
            <a:r>
              <a:rPr lang="en-US" sz="1000" spc="-1" dirty="0">
                <a:solidFill>
                  <a:srgbClr val="1D1D1B"/>
                </a:solidFill>
                <a:uFill>
                  <a:solidFill>
                    <a:srgbClr val="FFFFFF"/>
                  </a:solidFill>
                </a:uFill>
                <a:latin typeface="Helvetica Neue" panose="02000503000000020004" pitchFamily="2" charset="0"/>
                <a:ea typeface="Helvetica Neue"/>
              </a:rPr>
              <a:t>. (2022, July 8). Modern Machine Learning Algorithms: Strengths and Weaknesses. </a:t>
            </a:r>
            <a:r>
              <a:rPr lang="en-US" sz="1000" spc="-1" dirty="0" err="1">
                <a:solidFill>
                  <a:srgbClr val="1D1D1B"/>
                </a:solidFill>
                <a:uFill>
                  <a:solidFill>
                    <a:srgbClr val="FFFFFF"/>
                  </a:solidFill>
                </a:uFill>
                <a:latin typeface="Helvetica Neue" panose="02000503000000020004" pitchFamily="2" charset="0"/>
                <a:ea typeface="Helvetica Neue"/>
              </a:rPr>
              <a:t>EliteDataScience</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11"/>
              </a:rPr>
              <a:t>https://elitedatascience.com/machine-learning-algorithms</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Ellis, C. (2022, June 8). When to use DBSCAN. Crunching the Data. </a:t>
            </a:r>
            <a:r>
              <a:rPr lang="en-US" sz="1000" spc="-1" dirty="0">
                <a:solidFill>
                  <a:srgbClr val="1D1D1B"/>
                </a:solidFill>
                <a:uFill>
                  <a:solidFill>
                    <a:srgbClr val="FFFFFF"/>
                  </a:solidFill>
                </a:uFill>
                <a:latin typeface="Helvetica Neue" panose="02000503000000020004" pitchFamily="2" charset="0"/>
                <a:ea typeface="Helvetica Neue"/>
                <a:hlinkClick r:id="rId12"/>
              </a:rPr>
              <a:t>https://crunchingthedata.com/when-to-use-dbscan/</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Encoding cyclical continuous features - 24-hour time. (2016, July 31). Ian London’s Blog. </a:t>
            </a:r>
            <a:r>
              <a:rPr lang="en-US" sz="1000" spc="-1" dirty="0">
                <a:solidFill>
                  <a:srgbClr val="1D1D1B"/>
                </a:solidFill>
                <a:uFill>
                  <a:solidFill>
                    <a:srgbClr val="FFFFFF"/>
                  </a:solidFill>
                </a:uFill>
                <a:latin typeface="Helvetica Neue" panose="02000503000000020004" pitchFamily="2" charset="0"/>
                <a:ea typeface="Helvetica Neue"/>
                <a:hlinkClick r:id="rId13"/>
              </a:rPr>
              <a:t>https://ianlondon.github.io/blog/encoding-cyclical-features-24hour-time/</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GeeksforGeeks</a:t>
            </a:r>
            <a:r>
              <a:rPr lang="en-US" sz="1000" spc="-1" dirty="0">
                <a:solidFill>
                  <a:srgbClr val="1D1D1B"/>
                </a:solidFill>
                <a:uFill>
                  <a:solidFill>
                    <a:srgbClr val="FFFFFF"/>
                  </a:solidFill>
                </a:uFill>
                <a:latin typeface="Helvetica Neue" panose="02000503000000020004" pitchFamily="2" charset="0"/>
                <a:ea typeface="Helvetica Neue"/>
              </a:rPr>
              <a:t>. (2023). Advantages and Disadvantages of Logistic Regression. </a:t>
            </a:r>
            <a:r>
              <a:rPr lang="en-US" sz="1000" spc="-1" dirty="0" err="1">
                <a:solidFill>
                  <a:srgbClr val="1D1D1B"/>
                </a:solidFill>
                <a:uFill>
                  <a:solidFill>
                    <a:srgbClr val="FFFFFF"/>
                  </a:solidFill>
                </a:uFill>
                <a:latin typeface="Helvetica Neue" panose="02000503000000020004" pitchFamily="2" charset="0"/>
                <a:ea typeface="Helvetica Neue"/>
              </a:rPr>
              <a:t>GeeksforGeeks</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14"/>
              </a:rPr>
              <a:t>https://www.geeksforgeeks.org/advantages-and-disadvantages-of-logistic-regression/</a:t>
            </a:r>
            <a:endParaRPr lang="en-US" sz="1000" spc="-1" dirty="0">
              <a:solidFill>
                <a:srgbClr val="1D1D1B"/>
              </a:solidFill>
              <a:uFill>
                <a:solidFill>
                  <a:srgbClr val="FFFFFF"/>
                </a:solidFill>
              </a:uFill>
              <a:latin typeface="Helvetica Neue" panose="02000503000000020004" pitchFamily="2" charset="0"/>
              <a:ea typeface="Helvetica Neue"/>
            </a:endParaRPr>
          </a:p>
        </p:txBody>
      </p:sp>
      <p:pic>
        <p:nvPicPr>
          <p:cNvPr id="1026" name="Picture 2" descr="The Healthcare Industry's Not-So-Secret Weapon: ChatGPT | The Healthcare  Technology Report.">
            <a:extLst>
              <a:ext uri="{FF2B5EF4-FFF2-40B4-BE49-F238E27FC236}">
                <a16:creationId xmlns:a16="http://schemas.microsoft.com/office/drawing/2014/main" id="{2B10CB44-630F-A240-CA34-2D0F327C9B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12367" y="5592627"/>
            <a:ext cx="632138" cy="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68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5280" y="83844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References</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4D7C4184-F13C-8EA0-D58C-1F0E2DF5A9F8}"/>
              </a:ext>
            </a:extLst>
          </p:cNvPr>
          <p:cNvSpPr/>
          <p:nvPr/>
        </p:nvSpPr>
        <p:spPr>
          <a:xfrm>
            <a:off x="399495" y="949912"/>
            <a:ext cx="8353887" cy="4932498"/>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Autofit/>
          </a:bodyPr>
          <a:lstStyle/>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GeeksforGeeks</a:t>
            </a:r>
            <a:r>
              <a:rPr lang="en-US" sz="1000" spc="-1" dirty="0">
                <a:solidFill>
                  <a:srgbClr val="1D1D1B"/>
                </a:solidFill>
                <a:uFill>
                  <a:solidFill>
                    <a:srgbClr val="FFFFFF"/>
                  </a:solidFill>
                </a:uFill>
                <a:latin typeface="Helvetica Neue" panose="02000503000000020004" pitchFamily="2" charset="0"/>
                <a:ea typeface="Helvetica Neue"/>
              </a:rPr>
              <a:t>. (2023b). DBSCAN Clustering in ML   Density based clustering. </a:t>
            </a:r>
            <a:r>
              <a:rPr lang="en-US" sz="1000" spc="-1" dirty="0" err="1">
                <a:solidFill>
                  <a:srgbClr val="1D1D1B"/>
                </a:solidFill>
                <a:uFill>
                  <a:solidFill>
                    <a:srgbClr val="FFFFFF"/>
                  </a:solidFill>
                </a:uFill>
                <a:latin typeface="Helvetica Neue" panose="02000503000000020004" pitchFamily="2" charset="0"/>
                <a:ea typeface="Helvetica Neue"/>
              </a:rPr>
              <a:t>GeeksforGeeks</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2"/>
              </a:rPr>
              <a:t>https://www.geeksforgeeks.org/dbscan-clustering-in-ml-density-based-clustering/</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Goyal, C. (2021). Importance of Cross Validation: Are Evaluation Metrics enough? Analytics Vidhya. </a:t>
            </a:r>
            <a:r>
              <a:rPr lang="en-US" sz="1000" spc="-1" dirty="0">
                <a:solidFill>
                  <a:srgbClr val="1D1D1B"/>
                </a:solidFill>
                <a:uFill>
                  <a:solidFill>
                    <a:srgbClr val="FFFFFF"/>
                  </a:solidFill>
                </a:uFill>
                <a:latin typeface="Helvetica Neue" panose="02000503000000020004" pitchFamily="2" charset="0"/>
                <a:ea typeface="Helvetica Neue"/>
                <a:hlinkClick r:id="rId3"/>
              </a:rPr>
              <a:t>https://www.analyticsvidhya.com/blog/2021/05/importance-of-cross-validation-are-evaluation-metrics-enough/</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Han, J., </a:t>
            </a:r>
            <a:r>
              <a:rPr lang="en-US" sz="1000" spc="-1" dirty="0" err="1">
                <a:solidFill>
                  <a:srgbClr val="1D1D1B"/>
                </a:solidFill>
                <a:uFill>
                  <a:solidFill>
                    <a:srgbClr val="FFFFFF"/>
                  </a:solidFill>
                </a:uFill>
                <a:latin typeface="Helvetica Neue" panose="02000503000000020004" pitchFamily="2" charset="0"/>
                <a:ea typeface="Helvetica Neue"/>
              </a:rPr>
              <a:t>Kamber</a:t>
            </a:r>
            <a:r>
              <a:rPr lang="en-US" sz="1000" spc="-1" dirty="0">
                <a:solidFill>
                  <a:srgbClr val="1D1D1B"/>
                </a:solidFill>
                <a:uFill>
                  <a:solidFill>
                    <a:srgbClr val="FFFFFF"/>
                  </a:solidFill>
                </a:uFill>
                <a:latin typeface="Helvetica Neue" panose="02000503000000020004" pitchFamily="2" charset="0"/>
                <a:ea typeface="Helvetica Neue"/>
              </a:rPr>
              <a:t>, M., &amp; Pei, J. (2012). Data mining: concepts and techniques. Choice Reviews Online, 49(06), 49–3305. </a:t>
            </a:r>
            <a:r>
              <a:rPr lang="en-US" sz="1000" spc="-1" dirty="0">
                <a:solidFill>
                  <a:srgbClr val="1D1D1B"/>
                </a:solidFill>
                <a:uFill>
                  <a:solidFill>
                    <a:srgbClr val="FFFFFF"/>
                  </a:solidFill>
                </a:uFill>
                <a:latin typeface="Helvetica Neue" panose="02000503000000020004" pitchFamily="2" charset="0"/>
                <a:ea typeface="Helvetica Neue"/>
                <a:hlinkClick r:id="rId4"/>
              </a:rPr>
              <a:t>https://doi.org/10.5860/choice.49-3305</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K, D. (2023, February 7). Top 5 advantages and disadvantages of Decision Tree Algorithm. Medium. </a:t>
            </a:r>
            <a:r>
              <a:rPr lang="en-US" sz="1000" spc="-1" dirty="0">
                <a:solidFill>
                  <a:srgbClr val="1D1D1B"/>
                </a:solidFill>
                <a:uFill>
                  <a:solidFill>
                    <a:srgbClr val="FFFFFF"/>
                  </a:solidFill>
                </a:uFill>
                <a:latin typeface="Helvetica Neue" panose="02000503000000020004" pitchFamily="2" charset="0"/>
                <a:ea typeface="Helvetica Neue"/>
                <a:hlinkClick r:id="rId5"/>
              </a:rPr>
              <a:t>https://dhirajkumarblog.medium.com/top-5-advantages-and-disadvantages-of-decision-tree-algorithm-428ebd199d9a</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k-Means Advantages and Disadvantages. (n.d.). Google for Develop</a:t>
            </a: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K-Nearest Neighbor(KNN) Algorithm for Machine Learning - </a:t>
            </a:r>
            <a:r>
              <a:rPr lang="en-US" sz="1000" spc="-1" dirty="0" err="1">
                <a:solidFill>
                  <a:srgbClr val="1D1D1B"/>
                </a:solidFill>
                <a:uFill>
                  <a:solidFill>
                    <a:srgbClr val="FFFFFF"/>
                  </a:solidFill>
                </a:uFill>
                <a:latin typeface="Helvetica Neue" panose="02000503000000020004" pitchFamily="2" charset="0"/>
                <a:ea typeface="Helvetica Neue"/>
              </a:rPr>
              <a:t>Javatpoint</a:t>
            </a:r>
            <a:r>
              <a:rPr lang="en-US" sz="1000" spc="-1" dirty="0">
                <a:solidFill>
                  <a:srgbClr val="1D1D1B"/>
                </a:solidFill>
                <a:uFill>
                  <a:solidFill>
                    <a:srgbClr val="FFFFFF"/>
                  </a:solidFill>
                </a:uFill>
                <a:latin typeface="Helvetica Neue" panose="02000503000000020004" pitchFamily="2" charset="0"/>
                <a:ea typeface="Helvetica Neue"/>
              </a:rPr>
              <a:t>. (n.d.). www.javatpoint.com. </a:t>
            </a:r>
            <a:r>
              <a:rPr lang="en-US" sz="1000" spc="-1" dirty="0">
                <a:solidFill>
                  <a:srgbClr val="1D1D1B"/>
                </a:solidFill>
                <a:uFill>
                  <a:solidFill>
                    <a:srgbClr val="FFFFFF"/>
                  </a:solidFill>
                </a:uFill>
                <a:latin typeface="Helvetica Neue" panose="02000503000000020004" pitchFamily="2" charset="0"/>
                <a:ea typeface="Helvetica Neue"/>
                <a:hlinkClick r:id="rId6"/>
              </a:rPr>
              <a:t>https://www.javatpoint.com/k-nearest-neighbor-algorithm-for-machine-learning</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Kumar, A. (2023, April 13). PCA vs LDA Differences, Plots, Examples - Data Analytics. Data Analytics. </a:t>
            </a:r>
            <a:r>
              <a:rPr lang="en-US" sz="1000" spc="-1" dirty="0">
                <a:solidFill>
                  <a:srgbClr val="1D1D1B"/>
                </a:solidFill>
                <a:uFill>
                  <a:solidFill>
                    <a:srgbClr val="FFFFFF"/>
                  </a:solidFill>
                </a:uFill>
                <a:latin typeface="Helvetica Neue" panose="02000503000000020004" pitchFamily="2" charset="0"/>
                <a:ea typeface="Helvetica Neue"/>
                <a:hlinkClick r:id="rId7"/>
              </a:rPr>
              <a:t>https://vitalflux.com/pca-vs-lda-differences-plots-examples/#:~:text=PCA%20is%20an%20unsupervised%20learning,directions%20of%20maximum%20class%20separability</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Kumar, A. (n.d.). AN INTRODUCTION TO MARKET BASKET ANALYSIS - ASSOCIATION RULE. www.linkedin.com. </a:t>
            </a:r>
            <a:r>
              <a:rPr lang="en-US" sz="1000" spc="-1" dirty="0">
                <a:solidFill>
                  <a:srgbClr val="1D1D1B"/>
                </a:solidFill>
                <a:uFill>
                  <a:solidFill>
                    <a:srgbClr val="FFFFFF"/>
                  </a:solidFill>
                </a:uFill>
                <a:latin typeface="Helvetica Neue" panose="02000503000000020004" pitchFamily="2" charset="0"/>
                <a:ea typeface="Helvetica Neue"/>
                <a:hlinkClick r:id="rId8"/>
              </a:rPr>
              <a:t>https://www.linkedin.com/pulse/introduction-market-basket-analysis-association-rule-abhishek-kumar</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Lecture 12: Bias Variance Tradeoff. (n.d.). </a:t>
            </a:r>
            <a:r>
              <a:rPr lang="en-US" sz="1000" spc="-1" dirty="0">
                <a:solidFill>
                  <a:srgbClr val="1D1D1B"/>
                </a:solidFill>
                <a:uFill>
                  <a:solidFill>
                    <a:srgbClr val="FFFFFF"/>
                  </a:solidFill>
                </a:uFill>
                <a:latin typeface="Helvetica Neue" panose="02000503000000020004" pitchFamily="2" charset="0"/>
                <a:ea typeface="Helvetica Neue"/>
                <a:hlinkClick r:id="rId9"/>
              </a:rPr>
              <a:t>https://www.cs.cornell.edu/courses/cs4780/2018fa/lectures/lecturenote12.html</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Likebupt</a:t>
            </a:r>
            <a:r>
              <a:rPr lang="en-US" sz="1000" spc="-1" dirty="0">
                <a:solidFill>
                  <a:srgbClr val="1D1D1B"/>
                </a:solidFill>
                <a:uFill>
                  <a:solidFill>
                    <a:srgbClr val="FFFFFF"/>
                  </a:solidFill>
                </a:uFill>
                <a:latin typeface="Helvetica Neue" panose="02000503000000020004" pitchFamily="2" charset="0"/>
                <a:ea typeface="Helvetica Neue"/>
              </a:rPr>
              <a:t>. (2021, November 4). Normalize Data: Component Reference - Azure Machine Learning. Microsoft Learn. </a:t>
            </a:r>
            <a:r>
              <a:rPr lang="en-US" sz="1000" spc="-1" dirty="0">
                <a:solidFill>
                  <a:srgbClr val="1D1D1B"/>
                </a:solidFill>
                <a:uFill>
                  <a:solidFill>
                    <a:srgbClr val="FFFFFF"/>
                  </a:solidFill>
                </a:uFill>
                <a:latin typeface="Helvetica Neue" panose="02000503000000020004" pitchFamily="2" charset="0"/>
                <a:ea typeface="Helvetica Neue"/>
                <a:hlinkClick r:id="rId10"/>
              </a:rPr>
              <a:t>https://learn.microsoft.com/en-us/azure/machine-learning/component-reference/normalize-data?view=azureml-api-2</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Mitchell, C. (2022). Triple Exponential Moving Average (TEMA): Definition and Formula. Investopedia. </a:t>
            </a:r>
            <a:r>
              <a:rPr lang="en-US" sz="1000" spc="-1" dirty="0">
                <a:solidFill>
                  <a:srgbClr val="1D1D1B"/>
                </a:solidFill>
                <a:uFill>
                  <a:solidFill>
                    <a:srgbClr val="FFFFFF"/>
                  </a:solidFill>
                </a:uFill>
                <a:latin typeface="Helvetica Neue" panose="02000503000000020004" pitchFamily="2" charset="0"/>
                <a:ea typeface="Helvetica Neue"/>
                <a:hlinkClick r:id="rId11"/>
              </a:rPr>
              <a:t>https://www.investopedia.com/terms/t/triple-exponential-moving-average.asp</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ml-ops.org. (2023, February 22). </a:t>
            </a:r>
            <a:r>
              <a:rPr lang="en-US" sz="1000" spc="-1" dirty="0">
                <a:solidFill>
                  <a:srgbClr val="1D1D1B"/>
                </a:solidFill>
                <a:uFill>
                  <a:solidFill>
                    <a:srgbClr val="FFFFFF"/>
                  </a:solidFill>
                </a:uFill>
                <a:latin typeface="Helvetica Neue" panose="02000503000000020004" pitchFamily="2" charset="0"/>
                <a:ea typeface="Helvetica Neue"/>
                <a:hlinkClick r:id="rId12"/>
              </a:rPr>
              <a:t>https://ml-ops.org/content/crisp-ml</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Ohseokkim</a:t>
            </a:r>
            <a:r>
              <a:rPr lang="en-US" sz="1000" spc="-1" dirty="0">
                <a:solidFill>
                  <a:srgbClr val="1D1D1B"/>
                </a:solidFill>
                <a:uFill>
                  <a:solidFill>
                    <a:srgbClr val="FFFFFF"/>
                  </a:solidFill>
                </a:uFill>
                <a:latin typeface="Helvetica Neue" panose="02000503000000020004" pitchFamily="2" charset="0"/>
                <a:ea typeface="Helvetica Neue"/>
              </a:rPr>
              <a:t>. (2021). [Preprocessing] Encoding Categorical Data. Kaggle. </a:t>
            </a:r>
            <a:r>
              <a:rPr lang="en-US" sz="1000" spc="-1" dirty="0">
                <a:solidFill>
                  <a:srgbClr val="1D1D1B"/>
                </a:solidFill>
                <a:uFill>
                  <a:solidFill>
                    <a:srgbClr val="FFFFFF"/>
                  </a:solidFill>
                </a:uFill>
                <a:latin typeface="Helvetica Neue" panose="02000503000000020004" pitchFamily="2" charset="0"/>
                <a:ea typeface="Helvetica Neue"/>
                <a:hlinkClick r:id="rId13"/>
              </a:rPr>
              <a:t>https://www.kaggle.com/code/ohseokkim/preprocessing-encoding-categorical-data</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Part 2: Kinds of RL Algorithms — Spinning Up  documentation. (n.d.). </a:t>
            </a:r>
            <a:r>
              <a:rPr lang="en-US" sz="1000" spc="-1" dirty="0">
                <a:solidFill>
                  <a:srgbClr val="1D1D1B"/>
                </a:solidFill>
                <a:uFill>
                  <a:solidFill>
                    <a:srgbClr val="FFFFFF"/>
                  </a:solidFill>
                </a:uFill>
                <a:latin typeface="Helvetica Neue" panose="02000503000000020004" pitchFamily="2" charset="0"/>
                <a:ea typeface="Helvetica Neue"/>
                <a:hlinkClick r:id="rId14"/>
              </a:rPr>
              <a:t>https://spinningup.openai.com/en/latest/spinningup/rl_intro2.html</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endParaRPr lang="en-US" sz="1000" spc="-1" dirty="0" err="1">
              <a:solidFill>
                <a:srgbClr val="1D1D1B"/>
              </a:solidFill>
              <a:uFill>
                <a:solidFill>
                  <a:srgbClr val="FFFFFF"/>
                </a:solidFill>
              </a:uFill>
              <a:latin typeface="Helvetica Neue" panose="02000503000000020004" pitchFamily="2" charset="0"/>
              <a:ea typeface="Helvetica Neue"/>
            </a:endParaRPr>
          </a:p>
        </p:txBody>
      </p:sp>
      <p:pic>
        <p:nvPicPr>
          <p:cNvPr id="1026" name="Picture 2" descr="The Healthcare Industry's Not-So-Secret Weapon: ChatGPT | The Healthcare  Technology Report.">
            <a:extLst>
              <a:ext uri="{FF2B5EF4-FFF2-40B4-BE49-F238E27FC236}">
                <a16:creationId xmlns:a16="http://schemas.microsoft.com/office/drawing/2014/main" id="{2B10CB44-630F-A240-CA34-2D0F327C9B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12367" y="5592627"/>
            <a:ext cx="632138" cy="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741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a:solidFill>
                  <a:srgbClr val="FFFFFF"/>
                </a:solidFill>
                <a:latin typeface="Impact"/>
              </a:rPr>
              <a:t>Math topics</a:t>
            </a:r>
            <a:endParaRPr lang="nl-NL" sz="4000" b="0" strike="noStrike" spc="-1" dirty="0">
              <a:solidFill>
                <a:srgbClr val="000000"/>
              </a:solidFill>
              <a:latin typeface="Arial"/>
            </a:endParaRPr>
          </a:p>
        </p:txBody>
      </p:sp>
      <p:pic>
        <p:nvPicPr>
          <p:cNvPr id="2050" name="Picture 2">
            <a:extLst>
              <a:ext uri="{FF2B5EF4-FFF2-40B4-BE49-F238E27FC236}">
                <a16:creationId xmlns:a16="http://schemas.microsoft.com/office/drawing/2014/main" id="{BDF867FA-3941-C42F-6A1C-7E77B32FE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138238"/>
            <a:ext cx="60007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93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hoek 3"/>
          <p:cNvSpPr/>
          <p:nvPr/>
        </p:nvSpPr>
        <p:spPr>
          <a:xfrm>
            <a:off x="305280" y="83844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nl-NL" sz="2400" b="0" strike="noStrike" spc="-1" dirty="0">
              <a:solidFill>
                <a:srgbClr val="000000"/>
              </a:solidFill>
              <a:latin typeface="Times New Roman"/>
              <a:ea typeface="DejaVu Sans"/>
            </a:endParaRPr>
          </a:p>
        </p:txBody>
      </p:sp>
      <p:sp>
        <p:nvSpPr>
          <p:cNvPr id="122" name="PlaceHolder 4"/>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References</a:t>
            </a:r>
            <a:endParaRPr lang="nl-NL" sz="4000" b="0" strike="noStrike" spc="-1" dirty="0">
              <a:solidFill>
                <a:srgbClr val="000000"/>
              </a:solidFill>
              <a:latin typeface="Arial"/>
            </a:endParaRPr>
          </a:p>
        </p:txBody>
      </p:sp>
      <p:sp>
        <p:nvSpPr>
          <p:cNvPr id="2" name="CustomShape 2">
            <a:extLst>
              <a:ext uri="{FF2B5EF4-FFF2-40B4-BE49-F238E27FC236}">
                <a16:creationId xmlns:a16="http://schemas.microsoft.com/office/drawing/2014/main" id="{4D7C4184-F13C-8EA0-D58C-1F0E2DF5A9F8}"/>
              </a:ext>
            </a:extLst>
          </p:cNvPr>
          <p:cNvSpPr/>
          <p:nvPr/>
        </p:nvSpPr>
        <p:spPr>
          <a:xfrm>
            <a:off x="399495" y="949912"/>
            <a:ext cx="8353887" cy="4932498"/>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Autofit/>
          </a:bodyPr>
          <a:lstStyle/>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Pramoditha</a:t>
            </a:r>
            <a:r>
              <a:rPr lang="en-US" sz="1000" spc="-1" dirty="0">
                <a:solidFill>
                  <a:srgbClr val="1D1D1B"/>
                </a:solidFill>
                <a:uFill>
                  <a:solidFill>
                    <a:srgbClr val="FFFFFF"/>
                  </a:solidFill>
                </a:uFill>
                <a:latin typeface="Helvetica Neue" panose="02000503000000020004" pitchFamily="2" charset="0"/>
                <a:ea typeface="Helvetica Neue"/>
              </a:rPr>
              <a:t>, R. (2022, January 3). The Concept of Artificial Neurons (</a:t>
            </a:r>
            <a:r>
              <a:rPr lang="en-US" sz="1000" spc="-1" dirty="0" err="1">
                <a:solidFill>
                  <a:srgbClr val="1D1D1B"/>
                </a:solidFill>
                <a:uFill>
                  <a:solidFill>
                    <a:srgbClr val="FFFFFF"/>
                  </a:solidFill>
                </a:uFill>
                <a:latin typeface="Helvetica Neue" panose="02000503000000020004" pitchFamily="2" charset="0"/>
                <a:ea typeface="Helvetica Neue"/>
              </a:rPr>
              <a:t>Perceptrons</a:t>
            </a:r>
            <a:r>
              <a:rPr lang="en-US" sz="1000" spc="-1" dirty="0">
                <a:solidFill>
                  <a:srgbClr val="1D1D1B"/>
                </a:solidFill>
                <a:uFill>
                  <a:solidFill>
                    <a:srgbClr val="FFFFFF"/>
                  </a:solidFill>
                </a:uFill>
                <a:latin typeface="Helvetica Neue" panose="02000503000000020004" pitchFamily="2" charset="0"/>
                <a:ea typeface="Helvetica Neue"/>
              </a:rPr>
              <a:t>) in Neural Networks. Medium. </a:t>
            </a:r>
            <a:r>
              <a:rPr lang="en-US" sz="1000" spc="-1" dirty="0">
                <a:solidFill>
                  <a:srgbClr val="1D1D1B"/>
                </a:solidFill>
                <a:uFill>
                  <a:solidFill>
                    <a:srgbClr val="FFFFFF"/>
                  </a:solidFill>
                </a:uFill>
                <a:latin typeface="Helvetica Neue" panose="02000503000000020004" pitchFamily="2" charset="0"/>
                <a:ea typeface="Helvetica Neue"/>
                <a:hlinkClick r:id="rId2"/>
              </a:rPr>
              <a:t>https://towardsdatascience.com/the-concept-of-artificial-neurons-perceptrons-in-neural-networks-fab22249cbfc</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R, G. S. (2022, October 21). Encoding Categorical Data- The Right Way - Towards AI. Medium. </a:t>
            </a:r>
            <a:r>
              <a:rPr lang="en-US" sz="1000" spc="-1" dirty="0">
                <a:solidFill>
                  <a:srgbClr val="1D1D1B"/>
                </a:solidFill>
                <a:uFill>
                  <a:solidFill>
                    <a:srgbClr val="FFFFFF"/>
                  </a:solidFill>
                </a:uFill>
                <a:latin typeface="Helvetica Neue" panose="02000503000000020004" pitchFamily="2" charset="0"/>
                <a:ea typeface="Helvetica Neue"/>
                <a:hlinkClick r:id="rId3"/>
              </a:rPr>
              <a:t>https://pub.towardsai.net/encoding-categorical-data-the-right-way-4c2831a5755</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Ricardo Gutierrez-Osuna, Lecture 13: Cross-validation, </a:t>
            </a:r>
            <a:r>
              <a:rPr lang="en-US" sz="1000" spc="-1" dirty="0">
                <a:solidFill>
                  <a:srgbClr val="1D1D1B"/>
                </a:solidFill>
                <a:uFill>
                  <a:solidFill>
                    <a:srgbClr val="FFFFFF"/>
                  </a:solidFill>
                </a:uFill>
                <a:latin typeface="Helvetica Neue" panose="02000503000000020004" pitchFamily="2" charset="0"/>
                <a:ea typeface="Helvetica Neue"/>
                <a:hlinkClick r:id="rId4"/>
              </a:rPr>
              <a:t>http://www.cs.tau.ac.il/~nin/Courses/NC05/pr_l13.pdf</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RoboticsBiz</a:t>
            </a:r>
            <a:r>
              <a:rPr lang="en-US" sz="1000" spc="-1" dirty="0">
                <a:solidFill>
                  <a:srgbClr val="1D1D1B"/>
                </a:solidFill>
                <a:uFill>
                  <a:solidFill>
                    <a:srgbClr val="FFFFFF"/>
                  </a:solidFill>
                </a:uFill>
                <a:latin typeface="Helvetica Neue" panose="02000503000000020004" pitchFamily="2" charset="0"/>
                <a:ea typeface="Helvetica Neue"/>
              </a:rPr>
              <a:t>. (2022). Pros and cons of Random Forest Algorithm. </a:t>
            </a:r>
            <a:r>
              <a:rPr lang="en-US" sz="1000" spc="-1" dirty="0" err="1">
                <a:solidFill>
                  <a:srgbClr val="1D1D1B"/>
                </a:solidFill>
                <a:uFill>
                  <a:solidFill>
                    <a:srgbClr val="FFFFFF"/>
                  </a:solidFill>
                </a:uFill>
                <a:latin typeface="Helvetica Neue" panose="02000503000000020004" pitchFamily="2" charset="0"/>
                <a:ea typeface="Helvetica Neue"/>
              </a:rPr>
              <a:t>RoboticsBiz</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5"/>
              </a:rPr>
              <a:t>https://roboticsbiz.com/pros-and-cons-of-random-forest-algorithm/</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SagarDhandare</a:t>
            </a:r>
            <a:r>
              <a:rPr lang="en-US" sz="1000" spc="-1" dirty="0">
                <a:solidFill>
                  <a:srgbClr val="1D1D1B"/>
                </a:solidFill>
                <a:uFill>
                  <a:solidFill>
                    <a:srgbClr val="FFFFFF"/>
                  </a:solidFill>
                </a:uFill>
                <a:latin typeface="Helvetica Neue" panose="02000503000000020004" pitchFamily="2" charset="0"/>
                <a:ea typeface="Helvetica Neue"/>
              </a:rPr>
              <a:t>. (2022, March 28). Nominal And Ordinal Encoding In Data Science! - Nerd For Tech - Medium. Medium. </a:t>
            </a:r>
            <a:r>
              <a:rPr lang="en-US" sz="1000" spc="-1" dirty="0">
                <a:solidFill>
                  <a:srgbClr val="1D1D1B"/>
                </a:solidFill>
                <a:uFill>
                  <a:solidFill>
                    <a:srgbClr val="FFFFFF"/>
                  </a:solidFill>
                </a:uFill>
                <a:latin typeface="Helvetica Neue" panose="02000503000000020004" pitchFamily="2" charset="0"/>
                <a:ea typeface="Helvetica Neue"/>
                <a:hlinkClick r:id="rId6"/>
              </a:rPr>
              <a:t>https://medium.com/nerd-for-tech/nominal-and-ordinal-encoding-in-data-science-c93872601f16</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Saini, A. (2023). Support Vector Machine(SVM): A Complete guide for beginners. Analytics Vidhya. </a:t>
            </a:r>
            <a:r>
              <a:rPr lang="en-US" sz="1000" spc="-1" dirty="0">
                <a:solidFill>
                  <a:srgbClr val="1D1D1B"/>
                </a:solidFill>
                <a:uFill>
                  <a:solidFill>
                    <a:srgbClr val="FFFFFF"/>
                  </a:solidFill>
                </a:uFill>
                <a:latin typeface="Helvetica Neue" panose="02000503000000020004" pitchFamily="2" charset="0"/>
                <a:ea typeface="Helvetica Neue"/>
                <a:hlinkClick r:id="rId7"/>
              </a:rPr>
              <a:t>https://www.analyticsvidhya.com/blog/2021/10/support-vector-machinessvm-a-complete-guide-for-beginners/</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Seraydarian</a:t>
            </a:r>
            <a:r>
              <a:rPr lang="en-US" sz="1000" spc="-1" dirty="0">
                <a:solidFill>
                  <a:srgbClr val="1D1D1B"/>
                </a:solidFill>
                <a:uFill>
                  <a:solidFill>
                    <a:srgbClr val="FFFFFF"/>
                  </a:solidFill>
                </a:uFill>
                <a:latin typeface="Helvetica Neue" panose="02000503000000020004" pitchFamily="2" charset="0"/>
                <a:ea typeface="Helvetica Neue"/>
              </a:rPr>
              <a:t>, L. (2023). What Is a Confusion Matrix in Machine Learning? Plat.AI. </a:t>
            </a:r>
            <a:r>
              <a:rPr lang="en-US" sz="1000" spc="-1" dirty="0">
                <a:solidFill>
                  <a:srgbClr val="1D1D1B"/>
                </a:solidFill>
                <a:uFill>
                  <a:solidFill>
                    <a:srgbClr val="FFFFFF"/>
                  </a:solidFill>
                </a:uFill>
                <a:latin typeface="Helvetica Neue" panose="02000503000000020004" pitchFamily="2" charset="0"/>
                <a:ea typeface="Helvetica Neue"/>
                <a:hlinkClick r:id="rId8"/>
              </a:rPr>
              <a:t>https://plat.ai/blog/confusion-matrix-in-machine-learning/</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Sumanth, G. (2021, December 12). Illustrative Example of Principal Component Analysis(PCA) vs Linear Discriminant Analysis(LDA): Is PCA good guy or bad guy ? Medium. </a:t>
            </a:r>
            <a:r>
              <a:rPr lang="en-US" sz="1000" spc="-1" dirty="0">
                <a:solidFill>
                  <a:srgbClr val="1D1D1B"/>
                </a:solidFill>
                <a:uFill>
                  <a:solidFill>
                    <a:srgbClr val="FFFFFF"/>
                  </a:solidFill>
                </a:uFill>
                <a:latin typeface="Helvetica Neue" panose="02000503000000020004" pitchFamily="2" charset="0"/>
                <a:ea typeface="Helvetica Neue"/>
                <a:hlinkClick r:id="rId9"/>
              </a:rPr>
              <a:t>https://medium.com/analytics-vidhya/illustrative-example-of-principal-component-analysis-pca-vs-linear-discriminant-analysis-lda-is-105c431e8907</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Understanding stratified cross-validation. (n.d.). Cross Validated. </a:t>
            </a:r>
            <a:r>
              <a:rPr lang="en-US" sz="1000" spc="-1" dirty="0">
                <a:solidFill>
                  <a:srgbClr val="1D1D1B"/>
                </a:solidFill>
                <a:uFill>
                  <a:solidFill>
                    <a:srgbClr val="FFFFFF"/>
                  </a:solidFill>
                </a:uFill>
                <a:latin typeface="Helvetica Neue" panose="02000503000000020004" pitchFamily="2" charset="0"/>
                <a:ea typeface="Helvetica Neue"/>
                <a:hlinkClick r:id="rId10"/>
              </a:rPr>
              <a:t>https://stats.stackexchange.com/questions/49540/understanding-stratified-cross-validation</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err="1">
                <a:solidFill>
                  <a:srgbClr val="1D1D1B"/>
                </a:solidFill>
                <a:uFill>
                  <a:solidFill>
                    <a:srgbClr val="FFFFFF"/>
                  </a:solidFill>
                </a:uFill>
                <a:latin typeface="Helvetica Neue" panose="02000503000000020004" pitchFamily="2" charset="0"/>
                <a:ea typeface="Helvetica Neue"/>
              </a:rPr>
              <a:t>Vadapalli</a:t>
            </a:r>
            <a:r>
              <a:rPr lang="en-US" sz="1000" spc="-1" dirty="0">
                <a:solidFill>
                  <a:srgbClr val="1D1D1B"/>
                </a:solidFill>
                <a:uFill>
                  <a:solidFill>
                    <a:srgbClr val="FFFFFF"/>
                  </a:solidFill>
                </a:uFill>
                <a:latin typeface="Helvetica Neue" panose="02000503000000020004" pitchFamily="2" charset="0"/>
                <a:ea typeface="Helvetica Neue"/>
              </a:rPr>
              <a:t>, P. (2022). Naive Bayes Explained: Function, Advantages &amp; Disadvantages, Applications in 2023. </a:t>
            </a:r>
            <a:r>
              <a:rPr lang="en-US" sz="1000" spc="-1" dirty="0" err="1">
                <a:solidFill>
                  <a:srgbClr val="1D1D1B"/>
                </a:solidFill>
                <a:uFill>
                  <a:solidFill>
                    <a:srgbClr val="FFFFFF"/>
                  </a:solidFill>
                </a:uFill>
                <a:latin typeface="Helvetica Neue" panose="02000503000000020004" pitchFamily="2" charset="0"/>
                <a:ea typeface="Helvetica Neue"/>
              </a:rPr>
              <a:t>upGrad</a:t>
            </a:r>
            <a:r>
              <a:rPr lang="en-US" sz="1000" spc="-1" dirty="0">
                <a:solidFill>
                  <a:srgbClr val="1D1D1B"/>
                </a:solidFill>
                <a:uFill>
                  <a:solidFill>
                    <a:srgbClr val="FFFFFF"/>
                  </a:solidFill>
                </a:uFill>
                <a:latin typeface="Helvetica Neue" panose="02000503000000020004" pitchFamily="2" charset="0"/>
                <a:ea typeface="Helvetica Neue"/>
              </a:rPr>
              <a:t> Blog. </a:t>
            </a:r>
            <a:r>
              <a:rPr lang="en-US" sz="1000" spc="-1" dirty="0">
                <a:solidFill>
                  <a:srgbClr val="1D1D1B"/>
                </a:solidFill>
                <a:uFill>
                  <a:solidFill>
                    <a:srgbClr val="FFFFFF"/>
                  </a:solidFill>
                </a:uFill>
                <a:latin typeface="Helvetica Neue" panose="02000503000000020004" pitchFamily="2" charset="0"/>
                <a:ea typeface="Helvetica Neue"/>
                <a:hlinkClick r:id="rId11"/>
              </a:rPr>
              <a:t>https://www.upgrad.com/blog/naive-bayes-explained/#:~:text=Naive%20Bayes%20is%20suitable%20for,input%20variables%20than%20numerical%20variables</a:t>
            </a:r>
            <a:r>
              <a:rPr lang="en-US" sz="1000" spc="-1" dirty="0">
                <a:solidFill>
                  <a:srgbClr val="1D1D1B"/>
                </a:solidFill>
                <a:uFill>
                  <a:solidFill>
                    <a:srgbClr val="FFFFFF"/>
                  </a:solidFill>
                </a:uFill>
                <a:latin typeface="Helvetica Neue" panose="02000503000000020004" pitchFamily="2" charset="0"/>
                <a:ea typeface="Helvetica Neue"/>
              </a:rPr>
              <a:t>.</a:t>
            </a: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Walk-Forward Matrix - </a:t>
            </a:r>
            <a:r>
              <a:rPr lang="en-US" sz="1000" spc="-1" dirty="0" err="1">
                <a:solidFill>
                  <a:srgbClr val="1D1D1B"/>
                </a:solidFill>
                <a:uFill>
                  <a:solidFill>
                    <a:srgbClr val="FFFFFF"/>
                  </a:solidFill>
                </a:uFill>
                <a:latin typeface="Helvetica Neue" panose="02000503000000020004" pitchFamily="2" charset="0"/>
                <a:ea typeface="Helvetica Neue"/>
              </a:rPr>
              <a:t>StrategyQuant</a:t>
            </a:r>
            <a:r>
              <a:rPr lang="en-US" sz="1000" spc="-1" dirty="0">
                <a:solidFill>
                  <a:srgbClr val="1D1D1B"/>
                </a:solidFill>
                <a:uFill>
                  <a:solidFill>
                    <a:srgbClr val="FFFFFF"/>
                  </a:solidFill>
                </a:uFill>
                <a:latin typeface="Helvetica Neue" panose="02000503000000020004" pitchFamily="2" charset="0"/>
                <a:ea typeface="Helvetica Neue"/>
              </a:rPr>
              <a:t>. (2021, August 10). </a:t>
            </a:r>
            <a:r>
              <a:rPr lang="en-US" sz="1000" spc="-1" dirty="0" err="1">
                <a:solidFill>
                  <a:srgbClr val="1D1D1B"/>
                </a:solidFill>
                <a:uFill>
                  <a:solidFill>
                    <a:srgbClr val="FFFFFF"/>
                  </a:solidFill>
                </a:uFill>
                <a:latin typeface="Helvetica Neue" panose="02000503000000020004" pitchFamily="2" charset="0"/>
                <a:ea typeface="Helvetica Neue"/>
              </a:rPr>
              <a:t>StrategyQuant</a:t>
            </a:r>
            <a:r>
              <a:rPr lang="en-US" sz="1000" spc="-1" dirty="0">
                <a:solidFill>
                  <a:srgbClr val="1D1D1B"/>
                </a:solidFill>
                <a:uFill>
                  <a:solidFill>
                    <a:srgbClr val="FFFFFF"/>
                  </a:solidFill>
                </a:uFill>
                <a:latin typeface="Helvetica Neue" panose="02000503000000020004" pitchFamily="2" charset="0"/>
                <a:ea typeface="Helvetica Neue"/>
              </a:rPr>
              <a:t>. </a:t>
            </a:r>
            <a:r>
              <a:rPr lang="en-US" sz="1000" spc="-1" dirty="0">
                <a:solidFill>
                  <a:srgbClr val="1D1D1B"/>
                </a:solidFill>
                <a:uFill>
                  <a:solidFill>
                    <a:srgbClr val="FFFFFF"/>
                  </a:solidFill>
                </a:uFill>
                <a:latin typeface="Helvetica Neue" panose="02000503000000020004" pitchFamily="2" charset="0"/>
                <a:ea typeface="Helvetica Neue"/>
                <a:hlinkClick r:id="rId12"/>
              </a:rPr>
              <a:t>https://strategyquant.com/doc/strategyquant/walk-forward-matrix/</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What is Machine Learning? | IBM. (n.d.). </a:t>
            </a:r>
            <a:r>
              <a:rPr lang="en-US" sz="1000" spc="-1" dirty="0">
                <a:solidFill>
                  <a:srgbClr val="1D1D1B"/>
                </a:solidFill>
                <a:uFill>
                  <a:solidFill>
                    <a:srgbClr val="FFFFFF"/>
                  </a:solidFill>
                </a:uFill>
                <a:latin typeface="Helvetica Neue" panose="02000503000000020004" pitchFamily="2" charset="0"/>
                <a:ea typeface="Helvetica Neue"/>
                <a:hlinkClick r:id="rId13"/>
              </a:rPr>
              <a:t>https://www.ibm.com/topics/machine-learning#:~:text=the%20next%20step-,What%20is%20machine%20learning%3F,learn%2C%20gradually%20improving%20its%20accuracy</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Wikipedia contributors. (2023). Cross-validation (statistics). Wikipedia. </a:t>
            </a:r>
            <a:r>
              <a:rPr lang="en-US" sz="1000" spc="-1" dirty="0">
                <a:solidFill>
                  <a:srgbClr val="1D1D1B"/>
                </a:solidFill>
                <a:uFill>
                  <a:solidFill>
                    <a:srgbClr val="FFFFFF"/>
                  </a:solidFill>
                </a:uFill>
                <a:latin typeface="Helvetica Neue" panose="02000503000000020004" pitchFamily="2" charset="0"/>
                <a:ea typeface="Helvetica Neue"/>
                <a:hlinkClick r:id="rId14"/>
              </a:rPr>
              <a:t>https://en.wikipedia.org/wiki/Cross-validation_%28statistics%29</a:t>
            </a:r>
            <a:endParaRPr lang="en-US" sz="1000" spc="-1" dirty="0">
              <a:solidFill>
                <a:srgbClr val="1D1D1B"/>
              </a:solidFill>
              <a:uFill>
                <a:solidFill>
                  <a:srgbClr val="FFFFFF"/>
                </a:solidFill>
              </a:uFill>
              <a:latin typeface="Helvetica Neue" panose="02000503000000020004" pitchFamily="2" charset="0"/>
              <a:ea typeface="Helvetica Neue"/>
            </a:endParaRPr>
          </a:p>
          <a:p>
            <a:pPr marL="3960">
              <a:spcBef>
                <a:spcPts val="601"/>
              </a:spcBef>
              <a:buClr>
                <a:srgbClr val="FF0000"/>
              </a:buClr>
            </a:pPr>
            <a:r>
              <a:rPr lang="en-US" sz="1000" spc="-1" dirty="0">
                <a:solidFill>
                  <a:srgbClr val="1D1D1B"/>
                </a:solidFill>
                <a:uFill>
                  <a:solidFill>
                    <a:srgbClr val="FFFFFF"/>
                  </a:solidFill>
                </a:uFill>
                <a:latin typeface="Helvetica Neue" panose="02000503000000020004" pitchFamily="2" charset="0"/>
                <a:ea typeface="Helvetica Neue"/>
              </a:rPr>
              <a:t>Wikipedia contributors. (2023b). Walk forward optimization. Wikipedia. </a:t>
            </a:r>
            <a:r>
              <a:rPr lang="en-US" sz="1000" spc="-1" dirty="0">
                <a:solidFill>
                  <a:srgbClr val="1D1D1B"/>
                </a:solidFill>
                <a:uFill>
                  <a:solidFill>
                    <a:srgbClr val="FFFFFF"/>
                  </a:solidFill>
                </a:uFill>
                <a:latin typeface="Helvetica Neue" panose="02000503000000020004" pitchFamily="2" charset="0"/>
                <a:ea typeface="Helvetica Neue"/>
                <a:hlinkClick r:id="rId15"/>
              </a:rPr>
              <a:t>https://en.wikipedia.org/wiki/Walk_forward_optimization#:~:text=Walk%20Forward%20Analysis%20does%20optimization,Pardo</a:t>
            </a:r>
            <a:endParaRPr lang="en-US" sz="1000" spc="-1" dirty="0">
              <a:solidFill>
                <a:srgbClr val="1D1D1B"/>
              </a:solidFill>
              <a:uFill>
                <a:solidFill>
                  <a:srgbClr val="FFFFFF"/>
                </a:solidFill>
              </a:uFill>
              <a:latin typeface="Helvetica Neue" panose="02000503000000020004" pitchFamily="2" charset="0"/>
              <a:ea typeface="Helvetica Neue"/>
            </a:endParaRPr>
          </a:p>
        </p:txBody>
      </p:sp>
      <p:pic>
        <p:nvPicPr>
          <p:cNvPr id="1026" name="Picture 2" descr="The Healthcare Industry's Not-So-Secret Weapon: ChatGPT | The Healthcare  Technology Report.">
            <a:extLst>
              <a:ext uri="{FF2B5EF4-FFF2-40B4-BE49-F238E27FC236}">
                <a16:creationId xmlns:a16="http://schemas.microsoft.com/office/drawing/2014/main" id="{2B10CB44-630F-A240-CA34-2D0F327C9B3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2367" y="5592627"/>
            <a:ext cx="632138" cy="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05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hthoek 2"/>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marL="216000" indent="-216000">
              <a:lnSpc>
                <a:spcPct val="100000"/>
              </a:lnSpc>
              <a:spcBef>
                <a:spcPts val="601"/>
              </a:spcBef>
              <a:buClr>
                <a:srgbClr val="000000"/>
              </a:buClr>
              <a:buSzPct val="45000"/>
              <a:buFont typeface="Wingdings" charset="2"/>
              <a:buChar char=""/>
            </a:pPr>
            <a:endParaRPr lang="nl-NL" sz="2400" b="0" strike="noStrike" spc="-1">
              <a:solidFill>
                <a:srgbClr val="000000"/>
              </a:solidFill>
              <a:latin typeface="Times New Roman"/>
              <a:ea typeface="DejaVu Sans"/>
            </a:endParaRPr>
          </a:p>
        </p:txBody>
      </p:sp>
      <p:sp>
        <p:nvSpPr>
          <p:cNvPr id="111" name="PlaceHolder 2"/>
          <p:cNvSpPr txBox="1"/>
          <p:nvPr/>
        </p:nvSpPr>
        <p:spPr>
          <a:xfrm>
            <a:off x="0" y="7632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spc="-1" dirty="0">
                <a:solidFill>
                  <a:srgbClr val="FFFFFF"/>
                </a:solidFill>
                <a:latin typeface="Impact"/>
              </a:rPr>
              <a:t>Data Professionals</a:t>
            </a:r>
            <a:endParaRPr lang="nl-NL" sz="4000" b="0" strike="noStrike" spc="-1" dirty="0">
              <a:solidFill>
                <a:srgbClr val="000000"/>
              </a:solidFill>
              <a:latin typeface="Arial"/>
            </a:endParaRPr>
          </a:p>
        </p:txBody>
      </p:sp>
      <p:pic>
        <p:nvPicPr>
          <p:cNvPr id="1026" name="Picture 2">
            <a:extLst>
              <a:ext uri="{FF2B5EF4-FFF2-40B4-BE49-F238E27FC236}">
                <a16:creationId xmlns:a16="http://schemas.microsoft.com/office/drawing/2014/main" id="{BA9B000E-6E93-B0E0-3754-3FD3D73A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028" y="1107132"/>
            <a:ext cx="5363944" cy="464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13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3FB337A-0780-2996-DDA3-93B2D018C784}"/>
              </a:ext>
            </a:extLst>
          </p:cNvPr>
          <p:cNvSpPr txBox="1">
            <a:spLocks/>
          </p:cNvSpPr>
          <p:nvPr/>
        </p:nvSpPr>
        <p:spPr>
          <a:xfrm>
            <a:off x="1885244" y="3428640"/>
            <a:ext cx="6877016" cy="762120"/>
          </a:xfrm>
          <a:prstGeom prst="rect">
            <a:avLst/>
          </a:prstGeom>
          <a:noFill/>
          <a:ln w="0">
            <a:noFill/>
          </a:ln>
        </p:spPr>
        <p:txBody>
          <a:bodyPr lIns="90000" tIns="46800" rIns="90000" bIns="468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6000" spc="-1" dirty="0">
                <a:solidFill>
                  <a:srgbClr val="FFFFFF"/>
                </a:solidFill>
                <a:latin typeface="Impact"/>
              </a:rPr>
              <a:t>ML </a:t>
            </a:r>
            <a:r>
              <a:rPr lang="nl-NL" sz="6000" spc="-1" dirty="0" err="1">
                <a:solidFill>
                  <a:srgbClr val="FFFFFF"/>
                </a:solidFill>
                <a:latin typeface="Impact"/>
              </a:rPr>
              <a:t>Lifecycle</a:t>
            </a:r>
            <a:r>
              <a:rPr lang="nl-NL" sz="6000" spc="-1" dirty="0">
                <a:solidFill>
                  <a:srgbClr val="FFFFFF"/>
                </a:solidFill>
                <a:latin typeface="Impact"/>
              </a:rPr>
              <a:t>  </a:t>
            </a:r>
            <a:r>
              <a:rPr lang="nl-NL" sz="6000" spc="-1" dirty="0" err="1">
                <a:solidFill>
                  <a:srgbClr val="FFFFFF"/>
                </a:solidFill>
                <a:latin typeface="Impact"/>
              </a:rPr>
              <a:t>process</a:t>
            </a:r>
            <a:endParaRPr lang="nl-NL" sz="6000" spc="-1" dirty="0">
              <a:solidFill>
                <a:srgbClr val="FFFFFF"/>
              </a:solidFill>
              <a:latin typeface="Impac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 name="Rechthoek 86"/>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buNone/>
            </a:pPr>
            <a:endParaRPr lang="nl-NL" sz="2400" b="0" strike="noStrike" spc="-1">
              <a:solidFill>
                <a:srgbClr val="000000"/>
              </a:solidFill>
              <a:latin typeface="Times New Roman"/>
              <a:ea typeface="DejaVu Sans"/>
            </a:endParaRPr>
          </a:p>
        </p:txBody>
      </p:sp>
      <p:sp>
        <p:nvSpPr>
          <p:cNvPr id="43" name="PlaceHolder 1"/>
          <p:cNvSpPr>
            <a:spLocks noGrp="1"/>
          </p:cNvSpPr>
          <p:nvPr>
            <p:ph type="title"/>
          </p:nvPr>
        </p:nvSpPr>
        <p:spPr>
          <a:xfrm>
            <a:off x="0" y="7596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a:solidFill>
                  <a:srgbClr val="FFFFFF"/>
                </a:solidFill>
                <a:latin typeface="Impact"/>
                <a:ea typeface="DejaVu Sans"/>
              </a:rPr>
              <a:t>CRISP-ML(Q)</a:t>
            </a:r>
            <a:endParaRPr lang="nl-NL" sz="4000" b="0" strike="noStrike" spc="-1" dirty="0">
              <a:solidFill>
                <a:srgbClr val="000000"/>
              </a:solidFill>
              <a:latin typeface="Arial"/>
            </a:endParaRPr>
          </a:p>
        </p:txBody>
      </p:sp>
      <p:pic>
        <p:nvPicPr>
          <p:cNvPr id="4" name="Afbeelding 3">
            <a:extLst>
              <a:ext uri="{FF2B5EF4-FFF2-40B4-BE49-F238E27FC236}">
                <a16:creationId xmlns:a16="http://schemas.microsoft.com/office/drawing/2014/main" id="{EF6505E2-ECAF-CABA-43D8-C208347801AB}"/>
              </a:ext>
            </a:extLst>
          </p:cNvPr>
          <p:cNvPicPr>
            <a:picLocks noChangeAspect="1"/>
          </p:cNvPicPr>
          <p:nvPr/>
        </p:nvPicPr>
        <p:blipFill>
          <a:blip r:embed="rId3"/>
          <a:stretch>
            <a:fillRect/>
          </a:stretch>
        </p:blipFill>
        <p:spPr>
          <a:xfrm>
            <a:off x="523875" y="1652587"/>
            <a:ext cx="8096250" cy="3552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 name="Rechthoek 86"/>
          <p:cNvSpPr/>
          <p:nvPr/>
        </p:nvSpPr>
        <p:spPr>
          <a:xfrm>
            <a:off x="304920" y="838080"/>
            <a:ext cx="8533440" cy="5181120"/>
          </a:xfrm>
          <a:prstGeom prst="rect">
            <a:avLst/>
          </a:prstGeom>
          <a:solidFill>
            <a:srgbClr val="FFFFFF"/>
          </a:solidFill>
          <a:ln w="9360" cap="sq">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buNone/>
            </a:pPr>
            <a:endParaRPr lang="nl-NL" sz="2400" b="0" strike="noStrike" spc="-1">
              <a:solidFill>
                <a:srgbClr val="000000"/>
              </a:solidFill>
              <a:latin typeface="Times New Roman"/>
              <a:ea typeface="DejaVu Sans"/>
            </a:endParaRPr>
          </a:p>
        </p:txBody>
      </p:sp>
      <p:sp>
        <p:nvSpPr>
          <p:cNvPr id="43" name="PlaceHolder 1"/>
          <p:cNvSpPr>
            <a:spLocks noGrp="1"/>
          </p:cNvSpPr>
          <p:nvPr>
            <p:ph type="title"/>
          </p:nvPr>
        </p:nvSpPr>
        <p:spPr>
          <a:xfrm>
            <a:off x="0" y="75960"/>
            <a:ext cx="9143280" cy="608760"/>
          </a:xfrm>
          <a:prstGeom prst="rect">
            <a:avLst/>
          </a:prstGeom>
          <a:noFill/>
          <a:ln w="0">
            <a:noFill/>
          </a:ln>
        </p:spPr>
        <p:txBody>
          <a:bodyPr lIns="90000" tIns="46800" rIns="90000" bIns="46800" anchor="ctr">
            <a:noAutofit/>
          </a:bodyPr>
          <a:lstStyle/>
          <a:p>
            <a:pPr>
              <a:lnSpc>
                <a:spcPct val="90000"/>
              </a:lnSpc>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l-NL" sz="4000" b="0" strike="noStrike" spc="-1" dirty="0" err="1">
                <a:solidFill>
                  <a:srgbClr val="FFFFFF"/>
                </a:solidFill>
                <a:latin typeface="Impact"/>
                <a:ea typeface="DejaVu Sans"/>
              </a:rPr>
              <a:t>Phases</a:t>
            </a:r>
            <a:endParaRPr lang="nl-NL" sz="4000" b="0" strike="noStrike" spc="-1" dirty="0">
              <a:solidFill>
                <a:srgbClr val="000000"/>
              </a:solidFill>
              <a:latin typeface="Arial"/>
            </a:endParaRPr>
          </a:p>
        </p:txBody>
      </p:sp>
      <p:sp>
        <p:nvSpPr>
          <p:cNvPr id="2" name="CustomShape 48">
            <a:extLst>
              <a:ext uri="{FF2B5EF4-FFF2-40B4-BE49-F238E27FC236}">
                <a16:creationId xmlns:a16="http://schemas.microsoft.com/office/drawing/2014/main" id="{3210DA75-53EC-5E63-B2DD-F3E547C9A680}"/>
              </a:ext>
            </a:extLst>
          </p:cNvPr>
          <p:cNvSpPr/>
          <p:nvPr/>
        </p:nvSpPr>
        <p:spPr>
          <a:xfrm>
            <a:off x="1031287" y="1297733"/>
            <a:ext cx="2773067" cy="432000"/>
          </a:xfrm>
          <a:prstGeom prst="actionButtonBlank">
            <a:avLst/>
          </a:prstGeom>
          <a:gradFill rotWithShape="0">
            <a:gsLst>
              <a:gs pos="0">
                <a:srgbClr val="1976B5"/>
              </a:gs>
              <a:gs pos="100000">
                <a:srgbClr val="2EB4E4"/>
              </a:gs>
            </a:gsLst>
            <a:lin ang="2700000"/>
          </a:gradFill>
          <a:ln w="0">
            <a:noFill/>
          </a:ln>
          <a:effectLst>
            <a:outerShdw dist="16800" dir="2700000" algn="ctr" rotWithShape="0">
              <a:srgbClr val="969696"/>
            </a:outerShdw>
          </a:effectLst>
        </p:spPr>
        <p:style>
          <a:lnRef idx="0">
            <a:scrgbClr r="0" g="0" b="0"/>
          </a:lnRef>
          <a:fillRef idx="0">
            <a:scrgbClr r="0" g="0" b="0"/>
          </a:fillRef>
          <a:effectRef idx="0">
            <a:scrgbClr r="0" g="0" b="0"/>
          </a:effectRef>
          <a:fontRef idx="minor"/>
        </p:style>
        <p:txBody>
          <a:bodyPr wrap="none" lIns="90000" tIns="86040" rIns="90000" bIns="46800" anchor="ctr">
            <a:noAutofit/>
          </a:bodyPr>
          <a:lstStyle/>
          <a:p>
            <a:pPr algn="ctr">
              <a:lnSpc>
                <a:spcPct val="86000"/>
              </a:lnSpc>
              <a:buNone/>
            </a:pPr>
            <a:r>
              <a:rPr lang="nl-NL" sz="1200" b="1" strike="noStrike" spc="-1" dirty="0">
                <a:solidFill>
                  <a:srgbClr val="FFFFFF"/>
                </a:solidFill>
                <a:latin typeface="Helvetica Neue" panose="02000503000000020004" pitchFamily="2" charset="0"/>
                <a:ea typeface="Helvetica Neue"/>
              </a:rPr>
              <a:t>Business </a:t>
            </a:r>
            <a:r>
              <a:rPr lang="nl-NL" sz="1200" b="1" strike="noStrike" spc="-1" dirty="0" err="1">
                <a:solidFill>
                  <a:srgbClr val="FFFFFF"/>
                </a:solidFill>
                <a:latin typeface="Helvetica Neue" panose="02000503000000020004" pitchFamily="2" charset="0"/>
                <a:ea typeface="Helvetica Neue"/>
              </a:rPr>
              <a:t>and</a:t>
            </a:r>
            <a:r>
              <a:rPr lang="nl-NL" sz="1200" b="1" strike="noStrike" spc="-1" dirty="0">
                <a:solidFill>
                  <a:srgbClr val="FFFFFF"/>
                </a:solidFill>
                <a:latin typeface="Helvetica Neue" panose="02000503000000020004" pitchFamily="2" charset="0"/>
                <a:ea typeface="Helvetica Neue"/>
              </a:rPr>
              <a:t> Data Understanding</a:t>
            </a:r>
            <a:endParaRPr lang="nl-NL" sz="1200" b="0" strike="noStrike" spc="-1" dirty="0">
              <a:solidFill>
                <a:srgbClr val="000000"/>
              </a:solidFill>
              <a:latin typeface="Helvetica Neue" panose="02000503000000020004" pitchFamily="2" charset="0"/>
            </a:endParaRPr>
          </a:p>
        </p:txBody>
      </p:sp>
      <p:sp>
        <p:nvSpPr>
          <p:cNvPr id="3" name="CustomShape 48">
            <a:extLst>
              <a:ext uri="{FF2B5EF4-FFF2-40B4-BE49-F238E27FC236}">
                <a16:creationId xmlns:a16="http://schemas.microsoft.com/office/drawing/2014/main" id="{B044CCCD-FFD7-428E-30E8-2487DF014DED}"/>
              </a:ext>
            </a:extLst>
          </p:cNvPr>
          <p:cNvSpPr/>
          <p:nvPr/>
        </p:nvSpPr>
        <p:spPr>
          <a:xfrm>
            <a:off x="1031288" y="1948675"/>
            <a:ext cx="2773066" cy="432000"/>
          </a:xfrm>
          <a:prstGeom prst="actionButtonBlank">
            <a:avLst/>
          </a:prstGeom>
          <a:gradFill rotWithShape="0">
            <a:gsLst>
              <a:gs pos="0">
                <a:srgbClr val="1976B5"/>
              </a:gs>
              <a:gs pos="100000">
                <a:srgbClr val="2EB4E4"/>
              </a:gs>
            </a:gsLst>
            <a:lin ang="2700000"/>
          </a:gradFill>
          <a:ln w="0">
            <a:noFill/>
          </a:ln>
          <a:effectLst>
            <a:outerShdw dist="16800" dir="2700000" algn="ctr" rotWithShape="0">
              <a:srgbClr val="969696"/>
            </a:outerShdw>
          </a:effectLst>
        </p:spPr>
        <p:style>
          <a:lnRef idx="0">
            <a:scrgbClr r="0" g="0" b="0"/>
          </a:lnRef>
          <a:fillRef idx="0">
            <a:scrgbClr r="0" g="0" b="0"/>
          </a:fillRef>
          <a:effectRef idx="0">
            <a:scrgbClr r="0" g="0" b="0"/>
          </a:effectRef>
          <a:fontRef idx="minor"/>
        </p:style>
        <p:txBody>
          <a:bodyPr wrap="none" lIns="90000" tIns="86040" rIns="90000" bIns="46800" anchor="ctr">
            <a:noAutofit/>
          </a:bodyPr>
          <a:lstStyle/>
          <a:p>
            <a:pPr algn="ctr">
              <a:lnSpc>
                <a:spcPct val="86000"/>
              </a:lnSpc>
              <a:buNone/>
            </a:pPr>
            <a:r>
              <a:rPr lang="nl-NL" sz="1200" b="1" strike="noStrike" spc="-1" dirty="0">
                <a:solidFill>
                  <a:srgbClr val="FFFFFF"/>
                </a:solidFill>
                <a:latin typeface="Helvetica Neue" panose="02000503000000020004" pitchFamily="2" charset="0"/>
                <a:ea typeface="Helvetica Neue"/>
              </a:rPr>
              <a:t>Data Engineering (Data </a:t>
            </a:r>
            <a:r>
              <a:rPr lang="nl-NL" sz="1200" b="1" strike="noStrike" spc="-1" dirty="0" err="1">
                <a:solidFill>
                  <a:srgbClr val="FFFFFF"/>
                </a:solidFill>
                <a:latin typeface="Helvetica Neue" panose="02000503000000020004" pitchFamily="2" charset="0"/>
                <a:ea typeface="Helvetica Neue"/>
              </a:rPr>
              <a:t>Preparation</a:t>
            </a:r>
            <a:r>
              <a:rPr lang="nl-NL" sz="1200" b="1" strike="noStrike" spc="-1" dirty="0">
                <a:solidFill>
                  <a:srgbClr val="FFFFFF"/>
                </a:solidFill>
                <a:latin typeface="Helvetica Neue" panose="02000503000000020004" pitchFamily="2" charset="0"/>
                <a:ea typeface="Helvetica Neue"/>
              </a:rPr>
              <a:t>)</a:t>
            </a:r>
            <a:endParaRPr lang="nl-NL" sz="1200" b="0" strike="noStrike" spc="-1" dirty="0">
              <a:solidFill>
                <a:srgbClr val="000000"/>
              </a:solidFill>
              <a:latin typeface="Helvetica Neue" panose="02000503000000020004" pitchFamily="2" charset="0"/>
            </a:endParaRPr>
          </a:p>
        </p:txBody>
      </p:sp>
      <p:sp>
        <p:nvSpPr>
          <p:cNvPr id="4" name="CustomShape 48">
            <a:extLst>
              <a:ext uri="{FF2B5EF4-FFF2-40B4-BE49-F238E27FC236}">
                <a16:creationId xmlns:a16="http://schemas.microsoft.com/office/drawing/2014/main" id="{DC76AABC-23FA-5544-35D9-47873A0AE9D6}"/>
              </a:ext>
            </a:extLst>
          </p:cNvPr>
          <p:cNvSpPr/>
          <p:nvPr/>
        </p:nvSpPr>
        <p:spPr>
          <a:xfrm>
            <a:off x="1031288" y="2588328"/>
            <a:ext cx="2773066" cy="432000"/>
          </a:xfrm>
          <a:prstGeom prst="actionButtonBlank">
            <a:avLst/>
          </a:prstGeom>
          <a:gradFill rotWithShape="0">
            <a:gsLst>
              <a:gs pos="0">
                <a:srgbClr val="1976B5"/>
              </a:gs>
              <a:gs pos="100000">
                <a:srgbClr val="2EB4E4"/>
              </a:gs>
            </a:gsLst>
            <a:lin ang="2700000"/>
          </a:gradFill>
          <a:ln w="0">
            <a:noFill/>
          </a:ln>
          <a:effectLst>
            <a:outerShdw dist="16800" dir="2700000" algn="ctr" rotWithShape="0">
              <a:srgbClr val="969696"/>
            </a:outerShdw>
          </a:effectLst>
        </p:spPr>
        <p:style>
          <a:lnRef idx="0">
            <a:scrgbClr r="0" g="0" b="0"/>
          </a:lnRef>
          <a:fillRef idx="0">
            <a:scrgbClr r="0" g="0" b="0"/>
          </a:fillRef>
          <a:effectRef idx="0">
            <a:scrgbClr r="0" g="0" b="0"/>
          </a:effectRef>
          <a:fontRef idx="minor"/>
        </p:style>
        <p:txBody>
          <a:bodyPr wrap="none" lIns="90000" tIns="86040" rIns="90000" bIns="46800" anchor="ctr">
            <a:noAutofit/>
          </a:bodyPr>
          <a:lstStyle/>
          <a:p>
            <a:pPr algn="ctr">
              <a:lnSpc>
                <a:spcPct val="86000"/>
              </a:lnSpc>
              <a:buNone/>
            </a:pPr>
            <a:r>
              <a:rPr lang="nl-NL" sz="1200" b="1" strike="noStrike" spc="-1" dirty="0">
                <a:solidFill>
                  <a:srgbClr val="FFFFFF"/>
                </a:solidFill>
                <a:latin typeface="Helvetica Neue" panose="02000503000000020004" pitchFamily="2" charset="0"/>
                <a:ea typeface="Helvetica Neue"/>
              </a:rPr>
              <a:t>Machine Learning Model Engineering</a:t>
            </a:r>
            <a:endParaRPr lang="nl-NL" sz="1200" b="0" strike="noStrike" spc="-1" dirty="0">
              <a:solidFill>
                <a:srgbClr val="000000"/>
              </a:solidFill>
              <a:latin typeface="Helvetica Neue" panose="02000503000000020004" pitchFamily="2" charset="0"/>
            </a:endParaRPr>
          </a:p>
        </p:txBody>
      </p:sp>
      <p:sp>
        <p:nvSpPr>
          <p:cNvPr id="5" name="CustomShape 48">
            <a:extLst>
              <a:ext uri="{FF2B5EF4-FFF2-40B4-BE49-F238E27FC236}">
                <a16:creationId xmlns:a16="http://schemas.microsoft.com/office/drawing/2014/main" id="{657479B9-3105-9137-3304-50D740F11A94}"/>
              </a:ext>
            </a:extLst>
          </p:cNvPr>
          <p:cNvSpPr/>
          <p:nvPr/>
        </p:nvSpPr>
        <p:spPr>
          <a:xfrm>
            <a:off x="1031288" y="3237755"/>
            <a:ext cx="2773066" cy="432000"/>
          </a:xfrm>
          <a:prstGeom prst="actionButtonBlank">
            <a:avLst/>
          </a:prstGeom>
          <a:gradFill rotWithShape="0">
            <a:gsLst>
              <a:gs pos="0">
                <a:srgbClr val="1976B5"/>
              </a:gs>
              <a:gs pos="100000">
                <a:srgbClr val="2EB4E4"/>
              </a:gs>
            </a:gsLst>
            <a:lin ang="2700000"/>
          </a:gradFill>
          <a:ln w="0">
            <a:noFill/>
          </a:ln>
          <a:effectLst>
            <a:outerShdw dist="16800" dir="2700000" algn="ctr" rotWithShape="0">
              <a:srgbClr val="969696"/>
            </a:outerShdw>
          </a:effectLst>
        </p:spPr>
        <p:style>
          <a:lnRef idx="0">
            <a:scrgbClr r="0" g="0" b="0"/>
          </a:lnRef>
          <a:fillRef idx="0">
            <a:scrgbClr r="0" g="0" b="0"/>
          </a:fillRef>
          <a:effectRef idx="0">
            <a:scrgbClr r="0" g="0" b="0"/>
          </a:effectRef>
          <a:fontRef idx="minor"/>
        </p:style>
        <p:txBody>
          <a:bodyPr wrap="none" lIns="90000" tIns="86040" rIns="90000" bIns="46800" anchor="ctr">
            <a:noAutofit/>
          </a:bodyPr>
          <a:lstStyle/>
          <a:p>
            <a:pPr algn="ctr">
              <a:lnSpc>
                <a:spcPct val="86000"/>
              </a:lnSpc>
              <a:buNone/>
            </a:pPr>
            <a:r>
              <a:rPr lang="en-US" sz="1200" b="1" strike="noStrike" spc="-1" dirty="0">
                <a:solidFill>
                  <a:srgbClr val="FFFFFF"/>
                </a:solidFill>
                <a:latin typeface="Helvetica Neue" panose="02000503000000020004" pitchFamily="2" charset="0"/>
                <a:ea typeface="Helvetica Neue"/>
              </a:rPr>
              <a:t>Quality Assurance for</a:t>
            </a:r>
          </a:p>
          <a:p>
            <a:pPr algn="ctr">
              <a:lnSpc>
                <a:spcPct val="86000"/>
              </a:lnSpc>
              <a:buNone/>
            </a:pPr>
            <a:r>
              <a:rPr lang="en-US" sz="1200" b="1" strike="noStrike" spc="-1" dirty="0">
                <a:solidFill>
                  <a:srgbClr val="FFFFFF"/>
                </a:solidFill>
                <a:latin typeface="Helvetica Neue" panose="02000503000000020004" pitchFamily="2" charset="0"/>
                <a:ea typeface="Helvetica Neue"/>
              </a:rPr>
              <a:t>Machine Learning Applications</a:t>
            </a:r>
            <a:endParaRPr lang="nl-NL" sz="1200" b="0" strike="noStrike" spc="-1" dirty="0">
              <a:solidFill>
                <a:srgbClr val="000000"/>
              </a:solidFill>
              <a:latin typeface="Helvetica Neue" panose="02000503000000020004" pitchFamily="2" charset="0"/>
            </a:endParaRPr>
          </a:p>
        </p:txBody>
      </p:sp>
      <p:sp>
        <p:nvSpPr>
          <p:cNvPr id="6" name="CustomShape 48">
            <a:extLst>
              <a:ext uri="{FF2B5EF4-FFF2-40B4-BE49-F238E27FC236}">
                <a16:creationId xmlns:a16="http://schemas.microsoft.com/office/drawing/2014/main" id="{8D1AEE4B-2C39-52FD-53E3-3093878452AC}"/>
              </a:ext>
            </a:extLst>
          </p:cNvPr>
          <p:cNvSpPr/>
          <p:nvPr/>
        </p:nvSpPr>
        <p:spPr>
          <a:xfrm>
            <a:off x="1031288" y="3951850"/>
            <a:ext cx="2773066" cy="432000"/>
          </a:xfrm>
          <a:prstGeom prst="actionButtonBlank">
            <a:avLst/>
          </a:prstGeom>
          <a:gradFill rotWithShape="0">
            <a:gsLst>
              <a:gs pos="0">
                <a:srgbClr val="1976B5"/>
              </a:gs>
              <a:gs pos="100000">
                <a:srgbClr val="2EB4E4"/>
              </a:gs>
            </a:gsLst>
            <a:lin ang="2700000"/>
          </a:gradFill>
          <a:ln w="0">
            <a:noFill/>
          </a:ln>
          <a:effectLst>
            <a:outerShdw dist="16800" dir="2700000" algn="ctr" rotWithShape="0">
              <a:srgbClr val="969696"/>
            </a:outerShdw>
          </a:effectLst>
        </p:spPr>
        <p:style>
          <a:lnRef idx="0">
            <a:scrgbClr r="0" g="0" b="0"/>
          </a:lnRef>
          <a:fillRef idx="0">
            <a:scrgbClr r="0" g="0" b="0"/>
          </a:fillRef>
          <a:effectRef idx="0">
            <a:scrgbClr r="0" g="0" b="0"/>
          </a:effectRef>
          <a:fontRef idx="minor"/>
        </p:style>
        <p:txBody>
          <a:bodyPr wrap="none" lIns="90000" tIns="86040" rIns="90000" bIns="46800" anchor="ctr">
            <a:noAutofit/>
          </a:bodyPr>
          <a:lstStyle/>
          <a:p>
            <a:pPr algn="ctr">
              <a:lnSpc>
                <a:spcPct val="86000"/>
              </a:lnSpc>
              <a:buNone/>
            </a:pPr>
            <a:r>
              <a:rPr lang="nl-NL" sz="1200" b="1" strike="noStrike" spc="-1" dirty="0">
                <a:solidFill>
                  <a:srgbClr val="FFFFFF"/>
                </a:solidFill>
                <a:latin typeface="Helvetica Neue" panose="02000503000000020004" pitchFamily="2" charset="0"/>
                <a:ea typeface="Helvetica Neue"/>
              </a:rPr>
              <a:t>Deployment</a:t>
            </a:r>
            <a:endParaRPr lang="nl-NL" sz="1200" b="0" strike="noStrike" spc="-1" dirty="0">
              <a:solidFill>
                <a:srgbClr val="000000"/>
              </a:solidFill>
              <a:latin typeface="Helvetica Neue" panose="02000503000000020004" pitchFamily="2" charset="0"/>
            </a:endParaRPr>
          </a:p>
        </p:txBody>
      </p:sp>
      <p:sp>
        <p:nvSpPr>
          <p:cNvPr id="7" name="CustomShape 48">
            <a:extLst>
              <a:ext uri="{FF2B5EF4-FFF2-40B4-BE49-F238E27FC236}">
                <a16:creationId xmlns:a16="http://schemas.microsoft.com/office/drawing/2014/main" id="{2C8754A2-B9EA-4F6B-65D9-EDAC10F80DD7}"/>
              </a:ext>
            </a:extLst>
          </p:cNvPr>
          <p:cNvSpPr/>
          <p:nvPr/>
        </p:nvSpPr>
        <p:spPr>
          <a:xfrm>
            <a:off x="1031288" y="4582769"/>
            <a:ext cx="2773066" cy="432000"/>
          </a:xfrm>
          <a:prstGeom prst="actionButtonBlank">
            <a:avLst/>
          </a:prstGeom>
          <a:gradFill rotWithShape="0">
            <a:gsLst>
              <a:gs pos="0">
                <a:srgbClr val="1976B5"/>
              </a:gs>
              <a:gs pos="100000">
                <a:srgbClr val="2EB4E4"/>
              </a:gs>
            </a:gsLst>
            <a:lin ang="2700000"/>
          </a:gradFill>
          <a:ln w="0">
            <a:noFill/>
          </a:ln>
          <a:effectLst>
            <a:outerShdw dist="16800" dir="2700000" algn="ctr" rotWithShape="0">
              <a:srgbClr val="969696"/>
            </a:outerShdw>
          </a:effectLst>
        </p:spPr>
        <p:style>
          <a:lnRef idx="0">
            <a:scrgbClr r="0" g="0" b="0"/>
          </a:lnRef>
          <a:fillRef idx="0">
            <a:scrgbClr r="0" g="0" b="0"/>
          </a:fillRef>
          <a:effectRef idx="0">
            <a:scrgbClr r="0" g="0" b="0"/>
          </a:effectRef>
          <a:fontRef idx="minor"/>
        </p:style>
        <p:txBody>
          <a:bodyPr wrap="none" lIns="90000" tIns="86040" rIns="90000" bIns="46800" anchor="ctr">
            <a:noAutofit/>
          </a:bodyPr>
          <a:lstStyle/>
          <a:p>
            <a:pPr algn="ctr">
              <a:lnSpc>
                <a:spcPct val="86000"/>
              </a:lnSpc>
              <a:buNone/>
            </a:pPr>
            <a:r>
              <a:rPr lang="nl-NL" sz="1200" b="1" strike="noStrike" spc="-1" dirty="0">
                <a:solidFill>
                  <a:srgbClr val="FFFFFF"/>
                </a:solidFill>
                <a:latin typeface="Helvetica Neue" panose="02000503000000020004" pitchFamily="2" charset="0"/>
                <a:ea typeface="Helvetica Neue"/>
              </a:rPr>
              <a:t>Monitoring </a:t>
            </a:r>
            <a:r>
              <a:rPr lang="nl-NL" sz="1200" b="1" strike="noStrike" spc="-1" dirty="0" err="1">
                <a:solidFill>
                  <a:srgbClr val="FFFFFF"/>
                </a:solidFill>
                <a:latin typeface="Helvetica Neue" panose="02000503000000020004" pitchFamily="2" charset="0"/>
                <a:ea typeface="Helvetica Neue"/>
              </a:rPr>
              <a:t>and</a:t>
            </a:r>
            <a:r>
              <a:rPr lang="nl-NL" sz="1200" b="1" strike="noStrike" spc="-1" dirty="0">
                <a:solidFill>
                  <a:srgbClr val="FFFFFF"/>
                </a:solidFill>
                <a:latin typeface="Helvetica Neue" panose="02000503000000020004" pitchFamily="2" charset="0"/>
                <a:ea typeface="Helvetica Neue"/>
              </a:rPr>
              <a:t> Maintenance</a:t>
            </a:r>
            <a:endParaRPr lang="nl-NL" sz="1200" b="0" strike="noStrike" spc="-1" dirty="0">
              <a:solidFill>
                <a:srgbClr val="000000"/>
              </a:solidFill>
              <a:latin typeface="Helvetica Neue" panose="02000503000000020004" pitchFamily="2" charset="0"/>
            </a:endParaRPr>
          </a:p>
        </p:txBody>
      </p:sp>
      <p:pic>
        <p:nvPicPr>
          <p:cNvPr id="9" name="Afbeelding 8">
            <a:extLst>
              <a:ext uri="{FF2B5EF4-FFF2-40B4-BE49-F238E27FC236}">
                <a16:creationId xmlns:a16="http://schemas.microsoft.com/office/drawing/2014/main" id="{E1692DEF-0DDA-F6FC-BF14-2DA16F7C9EB2}"/>
              </a:ext>
            </a:extLst>
          </p:cNvPr>
          <p:cNvPicPr>
            <a:picLocks noChangeAspect="1"/>
          </p:cNvPicPr>
          <p:nvPr/>
        </p:nvPicPr>
        <p:blipFill>
          <a:blip r:embed="rId3"/>
          <a:stretch>
            <a:fillRect/>
          </a:stretch>
        </p:blipFill>
        <p:spPr>
          <a:xfrm>
            <a:off x="4101744" y="1289616"/>
            <a:ext cx="3826934" cy="4606900"/>
          </a:xfrm>
          <a:prstGeom prst="rect">
            <a:avLst/>
          </a:prstGeom>
        </p:spPr>
      </p:pic>
    </p:spTree>
    <p:extLst>
      <p:ext uri="{BB962C8B-B14F-4D97-AF65-F5344CB8AC3E}">
        <p14:creationId xmlns:p14="http://schemas.microsoft.com/office/powerpoint/2010/main" val="340363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nelkoppeling_links xmlns="11c69230-f4e8-4222-9897-a22de6b9760d">
      <Url xsi:nil="true"/>
      <Description xsi:nil="true"/>
    </Snelkoppeling_links>
    <_Status xmlns="http://schemas.microsoft.com/sharepoint/v3/fields">Niet gestart</_Status>
    <Document_x0020_type xmlns="11c69230-f4e8-4222-9897-a22de6b9760d" xsi:nil="true"/>
    <TV_afdeling xmlns="11c69230-f4e8-4222-9897-a22de6b9760d" xsi:nil="true"/>
    <Categorie_x0020__DE xmlns="11c69230-f4e8-4222-9897-a22de6b9760d" xsi:nil="true"/>
    <Document_x0020_inhoud xmlns="11c69230-f4e8-4222-9897-a22de6b9760d" xsi:nil="true"/>
    <Document_x0020_eigenaar xmlns="11c69230-f4e8-4222-9897-a22de6b9760d" xsi:nil="true"/>
    <Jaar xmlns="a7b15f6e-d26b-4d7c-b096-1cc1b2238c89">JJJJ</Jaar>
    <Document_x0020_Datum xmlns="11c69230-f4e8-4222-9897-a22de6b9760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9217ABA677C34D859AAD68698B150B" ma:contentTypeVersion="9" ma:contentTypeDescription="Een nieuw document maken." ma:contentTypeScope="" ma:versionID="d60ce275a039116274560757f08777e2">
  <xsd:schema xmlns:xsd="http://www.w3.org/2001/XMLSchema" xmlns:xs="http://www.w3.org/2001/XMLSchema" xmlns:p="http://schemas.microsoft.com/office/2006/metadata/properties" xmlns:ns2="11c69230-f4e8-4222-9897-a22de6b9760d" xmlns:ns3="a7b15f6e-d26b-4d7c-b096-1cc1b2238c89" xmlns:ns4="http://schemas.microsoft.com/sharepoint/v3/fields" targetNamespace="http://schemas.microsoft.com/office/2006/metadata/properties" ma:root="true" ma:fieldsID="e2106dcf5deb04e0c76ddbadace46dac" ns2:_="" ns3:_="" ns4:_="">
    <xsd:import namespace="11c69230-f4e8-4222-9897-a22de6b9760d"/>
    <xsd:import namespace="a7b15f6e-d26b-4d7c-b096-1cc1b2238c89"/>
    <xsd:import namespace="http://schemas.microsoft.com/sharepoint/v3/fields"/>
    <xsd:element name="properties">
      <xsd:complexType>
        <xsd:sequence>
          <xsd:element name="documentManagement">
            <xsd:complexType>
              <xsd:all>
                <xsd:element ref="ns2:Snelkoppeling_links" minOccurs="0"/>
                <xsd:element ref="ns2:Document_x0020_inhoud" minOccurs="0"/>
                <xsd:element ref="ns2:Document_x0020_type" minOccurs="0"/>
                <xsd:element ref="ns2:TV_afdeling" minOccurs="0"/>
                <xsd:element ref="ns3:Jaar" minOccurs="0"/>
                <xsd:element ref="ns2:Document_x0020_Datum" minOccurs="0"/>
                <xsd:element ref="ns4:_Status" minOccurs="0"/>
                <xsd:element ref="ns2:Document_x0020_eigenaar" minOccurs="0"/>
                <xsd:element ref="ns2:Categorie_x0020__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c69230-f4e8-4222-9897-a22de6b9760d" elementFormDefault="qualified">
    <xsd:import namespace="http://schemas.microsoft.com/office/2006/documentManagement/types"/>
    <xsd:import namespace="http://schemas.microsoft.com/office/infopath/2007/PartnerControls"/>
    <xsd:element name="Snelkoppeling_links" ma:index="8" nillable="true" ma:displayName="Snelkoppeling_links" ma:format="Hyperlink" ma:internalName="Snelkoppeling_links">
      <xsd:complexType>
        <xsd:complexContent>
          <xsd:extension base="dms:URL">
            <xsd:sequence>
              <xsd:element name="Url" type="dms:ValidUrl" minOccurs="0" nillable="true"/>
              <xsd:element name="Description" type="xsd:string" nillable="true"/>
            </xsd:sequence>
          </xsd:extension>
        </xsd:complexContent>
      </xsd:complexType>
    </xsd:element>
    <xsd:element name="Document_x0020_inhoud" ma:index="9" nillable="true" ma:displayName="Document inhoud" ma:description="Geef hier in het kort aan wat het onderwerp of de inhoud van het document is. Dit vergroot de vindbaarheid." ma:internalName="Document_x0020_inhoud">
      <xsd:simpleType>
        <xsd:restriction base="dms:Text">
          <xsd:maxLength value="255"/>
        </xsd:restriction>
      </xsd:simpleType>
    </xsd:element>
    <xsd:element name="Document_x0020_type" ma:index="10" nillable="true" ma:displayName="Document type" ma:list="{c6d56f46-1dca-4a2d-9e04-ca71a11324f4}" ma:internalName="Document_x0020_type" ma:showField="LinkTitleNoMenu" ma:web="11c69230-f4e8-4222-9897-a22de6b9760d">
      <xsd:simpleType>
        <xsd:restriction base="dms:Lookup"/>
      </xsd:simpleType>
    </xsd:element>
    <xsd:element name="TV_afdeling" ma:index="11" nillable="true" ma:displayName="TV_afdeling" ma:list="{41037b69-c262-4fbf-a2c4-15a64be21630}" ma:internalName="TV_afdeling" ma:showField="LinkTitleNoMenu" ma:web="11c69230-f4e8-4222-9897-a22de6b9760d">
      <xsd:simpleType>
        <xsd:restriction base="dms:Lookup"/>
      </xsd:simpleType>
    </xsd:element>
    <xsd:element name="Document_x0020_Datum" ma:index="13" nillable="true" ma:displayName="Document Datum" ma:format="DateOnly" ma:internalName="Document_x0020_Datum">
      <xsd:simpleType>
        <xsd:restriction base="dms:DateTime"/>
      </xsd:simpleType>
    </xsd:element>
    <xsd:element name="Document_x0020_eigenaar" ma:index="15" nillable="true" ma:displayName="Document eigenaar" ma:list="{decc7a15-bd61-4bee-ad9f-4f5580f55fb0}" ma:internalName="Document_x0020_eigenaar" ma:showField="LinkTitleNoMenu" ma:web="11c69230-f4e8-4222-9897-a22de6b9760d">
      <xsd:simpleType>
        <xsd:restriction base="dms:Lookup"/>
      </xsd:simpleType>
    </xsd:element>
    <xsd:element name="Categorie_x0020__DE" ma:index="16" nillable="true" ma:displayName="Categorie _DE" ma:list="{63a2c1b7-c7b8-4f98-a330-e70b27122ab3}" ma:internalName="Categorie_x0020__DE" ma:showField="Title" ma:web="11c69230-f4e8-4222-9897-a22de6b9760d">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a7b15f6e-d26b-4d7c-b096-1cc1b2238c89" elementFormDefault="qualified">
    <xsd:import namespace="http://schemas.microsoft.com/office/2006/documentManagement/types"/>
    <xsd:import namespace="http://schemas.microsoft.com/office/infopath/2007/PartnerControls"/>
    <xsd:element name="Jaar" ma:index="12" nillable="true" ma:displayName="Jaar" ma:default="JJJJ" ma:internalName="Jaa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14" nillable="true" ma:displayName="Status" ma:default="Niet gestart" ma:format="Dropdown" ma:internalName="_Status">
      <xsd:simpleType>
        <xsd:restriction base="dms:Choice">
          <xsd:enumeration value="Niet gestart"/>
          <xsd:enumeration value="Gelezen"/>
          <xsd:enumeration value="Concept"/>
          <xsd:enumeration value="Goedkeuring nodig"/>
          <xsd:enumeration value="Herzien"/>
          <xsd:enumeration value="Gepland"/>
          <xsd:enumeration value="In behandeling"/>
          <xsd:enumeration value="Gepubliceerd"/>
          <xsd:enumeration value="Definitief"/>
          <xsd:enumeration value="Verlopen"/>
          <xsd:enumeration value="Afgerond"/>
          <xsd:enumeration value="Annulering"/>
          <xsd:enumeration value="Vervallen"/>
          <xsd:enumeration value="Archief"/>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43447D-B8CC-4D86-8E6F-4041028C6E5C}">
  <ds:schemaRefs>
    <ds:schemaRef ds:uri="11c69230-f4e8-4222-9897-a22de6b9760d"/>
    <ds:schemaRef ds:uri="http://schemas.microsoft.com/sharepoint/v3/field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a7b15f6e-d26b-4d7c-b096-1cc1b2238c89"/>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E808CCE-7FA5-49C5-B2C4-5AF133F6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c69230-f4e8-4222-9897-a22de6b9760d"/>
    <ds:schemaRef ds:uri="a7b15f6e-d26b-4d7c-b096-1cc1b2238c89"/>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D75D56-8046-438E-8E4B-44DA50BB2A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1197</TotalTime>
  <Words>3741</Words>
  <Application>Microsoft Office PowerPoint</Application>
  <PresentationFormat>Diavoorstelling (4:3)</PresentationFormat>
  <Paragraphs>372</Paragraphs>
  <Slides>50</Slides>
  <Notes>6</Notes>
  <HiddenSlides>0</HiddenSlides>
  <MMClips>0</MMClips>
  <ScaleCrop>false</ScaleCrop>
  <HeadingPairs>
    <vt:vector size="8" baseType="variant">
      <vt:variant>
        <vt:lpstr>Gebruikte lettertypen</vt:lpstr>
      </vt:variant>
      <vt:variant>
        <vt:i4>9</vt:i4>
      </vt:variant>
      <vt:variant>
        <vt:lpstr>Thema</vt:lpstr>
      </vt:variant>
      <vt:variant>
        <vt:i4>1</vt:i4>
      </vt:variant>
      <vt:variant>
        <vt:lpstr>Ingesloten OLE-bronprogramma's</vt:lpstr>
      </vt:variant>
      <vt:variant>
        <vt:i4>0</vt:i4>
      </vt:variant>
      <vt:variant>
        <vt:lpstr>Diatitels</vt:lpstr>
      </vt:variant>
      <vt:variant>
        <vt:i4>50</vt:i4>
      </vt:variant>
    </vt:vector>
  </HeadingPairs>
  <TitlesOfParts>
    <vt:vector size="60" baseType="lpstr">
      <vt:lpstr>Arial</vt:lpstr>
      <vt:lpstr>Calibri</vt:lpstr>
      <vt:lpstr>Franklin Gothic Demi</vt:lpstr>
      <vt:lpstr>Helvetica Neue</vt:lpstr>
      <vt:lpstr>Impact</vt:lpstr>
      <vt:lpstr>open sans</vt:lpstr>
      <vt:lpstr>Symbol</vt:lpstr>
      <vt:lpstr>Times New Roman</vt:lpstr>
      <vt:lpstr>Wingdings</vt:lpstr>
      <vt:lpstr>Office Theme</vt:lpstr>
      <vt:lpstr>Machine Learning</vt:lpstr>
      <vt:lpstr>PowerPoint-presentatie</vt:lpstr>
      <vt:lpstr>PowerPoint-presentatie</vt:lpstr>
      <vt:lpstr>PowerPoint-presentatie</vt:lpstr>
      <vt:lpstr>PowerPoint-presentatie</vt:lpstr>
      <vt:lpstr>PowerPoint-presentatie</vt:lpstr>
      <vt:lpstr>PowerPoint-presentatie</vt:lpstr>
      <vt:lpstr>CRISP-ML(Q)</vt:lpstr>
      <vt:lpstr>Phases</vt:lpstr>
      <vt:lpstr>Tasks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Random Forest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Velzen, M.A.J. van (Marcel)</cp:lastModifiedBy>
  <cp:revision>60</cp:revision>
  <dcterms:created xsi:type="dcterms:W3CDTF">2023-05-29T08:25:00Z</dcterms:created>
  <dcterms:modified xsi:type="dcterms:W3CDTF">2023-06-12T05:16:09Z</dcterms:modified>
  <dc:language>nl-NL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Diavoorstelling (4:3)</vt:lpwstr>
  </property>
  <property fmtid="{D5CDD505-2E9C-101B-9397-08002B2CF9AE}" pid="3" name="Slides">
    <vt:i4>1</vt:i4>
  </property>
  <property fmtid="{D5CDD505-2E9C-101B-9397-08002B2CF9AE}" pid="4" name="ContentTypeId">
    <vt:lpwstr>0x010100E29217ABA677C34D859AAD68698B150B</vt:lpwstr>
  </property>
</Properties>
</file>